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handoutMasterIdLst>
    <p:handoutMasterId r:id="rId60"/>
  </p:handoutMasterIdLst>
  <p:sldIdLst>
    <p:sldId id="332" r:id="rId2"/>
    <p:sldId id="338" r:id="rId3"/>
    <p:sldId id="341" r:id="rId4"/>
    <p:sldId id="257" r:id="rId5"/>
    <p:sldId id="331" r:id="rId6"/>
    <p:sldId id="261" r:id="rId7"/>
    <p:sldId id="258" r:id="rId8"/>
    <p:sldId id="340" r:id="rId9"/>
    <p:sldId id="328" r:id="rId10"/>
    <p:sldId id="327" r:id="rId11"/>
    <p:sldId id="342" r:id="rId12"/>
    <p:sldId id="267" r:id="rId13"/>
    <p:sldId id="269" r:id="rId14"/>
    <p:sldId id="289" r:id="rId15"/>
    <p:sldId id="290" r:id="rId16"/>
    <p:sldId id="291" r:id="rId17"/>
    <p:sldId id="271" r:id="rId18"/>
    <p:sldId id="283" r:id="rId19"/>
    <p:sldId id="292" r:id="rId20"/>
    <p:sldId id="272" r:id="rId21"/>
    <p:sldId id="282" r:id="rId22"/>
    <p:sldId id="284" r:id="rId23"/>
    <p:sldId id="286" r:id="rId24"/>
    <p:sldId id="287" r:id="rId25"/>
    <p:sldId id="329" r:id="rId26"/>
    <p:sldId id="295" r:id="rId27"/>
    <p:sldId id="296" r:id="rId28"/>
    <p:sldId id="337" r:id="rId29"/>
    <p:sldId id="294" r:id="rId30"/>
    <p:sldId id="288" r:id="rId31"/>
    <p:sldId id="275" r:id="rId32"/>
    <p:sldId id="268" r:id="rId33"/>
    <p:sldId id="297" r:id="rId34"/>
    <p:sldId id="277" r:id="rId35"/>
    <p:sldId id="298" r:id="rId36"/>
    <p:sldId id="278" r:id="rId37"/>
    <p:sldId id="299" r:id="rId38"/>
    <p:sldId id="300" r:id="rId39"/>
    <p:sldId id="301" r:id="rId40"/>
    <p:sldId id="333" r:id="rId41"/>
    <p:sldId id="307" r:id="rId42"/>
    <p:sldId id="308" r:id="rId43"/>
    <p:sldId id="309" r:id="rId44"/>
    <p:sldId id="312" r:id="rId45"/>
    <p:sldId id="314" r:id="rId46"/>
    <p:sldId id="315" r:id="rId47"/>
    <p:sldId id="318" r:id="rId48"/>
    <p:sldId id="320" r:id="rId49"/>
    <p:sldId id="281" r:id="rId50"/>
    <p:sldId id="324" r:id="rId51"/>
    <p:sldId id="343" r:id="rId52"/>
    <p:sldId id="263" r:id="rId53"/>
    <p:sldId id="264" r:id="rId54"/>
    <p:sldId id="344" r:id="rId55"/>
    <p:sldId id="265" r:id="rId56"/>
    <p:sldId id="266" r:id="rId57"/>
    <p:sldId id="356"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andrews" initials="r" lastIdx="20" clrIdx="0"/>
  <p:cmAuthor id="1" name="Amy Trang" initials="AT" lastIdx="1" clrIdx="1">
    <p:extLst>
      <p:ext uri="{19B8F6BF-5375-455C-9EA6-DF929625EA0E}">
        <p15:presenceInfo xmlns:p15="http://schemas.microsoft.com/office/powerpoint/2012/main" userId="d61f6c89bd5b631c" providerId="Windows Live"/>
      </p:ext>
    </p:extLst>
  </p:cmAuthor>
  <p:cmAuthor id="2" name="Gish, Robert" initials="GR" lastIdx="1" clrIdx="2">
    <p:extLst>
      <p:ext uri="{19B8F6BF-5375-455C-9EA6-DF929625EA0E}">
        <p15:presenceInfo xmlns:p15="http://schemas.microsoft.com/office/powerpoint/2012/main" userId="S-1-5-21-1292407741-3760857420-1411248183-75437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9084" autoAdjust="0"/>
    <p:restoredTop sz="94660" autoAdjust="0"/>
  </p:normalViewPr>
  <p:slideViewPr>
    <p:cSldViewPr snapToGrid="0">
      <p:cViewPr varScale="1">
        <p:scale>
          <a:sx n="38" d="100"/>
          <a:sy n="38" d="100"/>
        </p:scale>
        <p:origin x="67" y="533"/>
      </p:cViewPr>
      <p:guideLst>
        <p:guide orient="horz" pos="2160"/>
        <p:guide pos="3840"/>
      </p:guideLst>
    </p:cSldViewPr>
  </p:slideViewPr>
  <p:outlineViewPr>
    <p:cViewPr>
      <p:scale>
        <a:sx n="33" d="100"/>
        <a:sy n="33" d="100"/>
      </p:scale>
      <p:origin x="48"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13D354-6CE8-4201-9184-AAF0E5011A83}" type="doc">
      <dgm:prSet loTypeId="urn:microsoft.com/office/officeart/2005/8/layout/hierarchy5" loCatId="hierarchy" qsTypeId="urn:microsoft.com/office/officeart/2005/8/quickstyle/simple1" qsCatId="simple" csTypeId="urn:microsoft.com/office/officeart/2005/8/colors/colorful1" csCatId="colorful" phldr="1"/>
      <dgm:spPr/>
      <dgm:t>
        <a:bodyPr/>
        <a:lstStyle/>
        <a:p>
          <a:endParaRPr lang="en-US"/>
        </a:p>
      </dgm:t>
    </dgm:pt>
    <dgm:pt modelId="{9380A6FC-3A57-446B-B100-54599D9C2990}">
      <dgm:prSet phldrT="[Text]" custT="1"/>
      <dgm:spPr/>
      <dgm:t>
        <a:bodyPr/>
        <a:lstStyle/>
        <a:p>
          <a:pPr>
            <a:lnSpc>
              <a:spcPct val="100000"/>
            </a:lnSpc>
            <a:spcAft>
              <a:spcPts val="0"/>
            </a:spcAft>
          </a:pPr>
          <a:r>
            <a:rPr lang="en-US" sz="1100" dirty="0"/>
            <a:t>Liver Cancer</a:t>
          </a:r>
        </a:p>
      </dgm:t>
    </dgm:pt>
    <dgm:pt modelId="{A1052759-ABE0-40E2-AC86-D6BA8FC856FE}" type="parTrans" cxnId="{73D060ED-054C-4892-974F-60CFF6423E64}">
      <dgm:prSet/>
      <dgm:spPr/>
      <dgm:t>
        <a:bodyPr/>
        <a:lstStyle/>
        <a:p>
          <a:endParaRPr lang="en-US"/>
        </a:p>
      </dgm:t>
    </dgm:pt>
    <dgm:pt modelId="{EA9BE848-8C39-4D82-A6CB-495F39692D3D}" type="sibTrans" cxnId="{73D060ED-054C-4892-974F-60CFF6423E64}">
      <dgm:prSet/>
      <dgm:spPr/>
      <dgm:t>
        <a:bodyPr/>
        <a:lstStyle/>
        <a:p>
          <a:endParaRPr lang="en-US"/>
        </a:p>
      </dgm:t>
    </dgm:pt>
    <dgm:pt modelId="{1F05A2D5-F6A1-453E-91AA-055CFEE77021}">
      <dgm:prSet phldrT="[Text]" custT="1">
        <dgm:style>
          <a:lnRef idx="1">
            <a:schemeClr val="accent3"/>
          </a:lnRef>
          <a:fillRef idx="3">
            <a:schemeClr val="accent3"/>
          </a:fillRef>
          <a:effectRef idx="2">
            <a:schemeClr val="accent3"/>
          </a:effectRef>
          <a:fontRef idx="minor">
            <a:schemeClr val="lt1"/>
          </a:fontRef>
        </dgm:style>
      </dgm:prSet>
      <dgm:spPr/>
      <dgm:t>
        <a:bodyPr/>
        <a:lstStyle/>
        <a:p>
          <a:pPr>
            <a:lnSpc>
              <a:spcPct val="100000"/>
            </a:lnSpc>
            <a:spcAft>
              <a:spcPts val="0"/>
            </a:spcAft>
          </a:pPr>
          <a:r>
            <a:rPr lang="en-US" sz="1400" dirty="0"/>
            <a:t>Viral</a:t>
          </a:r>
        </a:p>
      </dgm:t>
    </dgm:pt>
    <dgm:pt modelId="{2669DF3E-71A1-4AC2-A19D-ADA6FDBC421C}" type="parTrans" cxnId="{12D85122-DCFE-405F-884C-8B5C228D2994}">
      <dgm:prSet>
        <dgm:style>
          <a:lnRef idx="1">
            <a:schemeClr val="accent3"/>
          </a:lnRef>
          <a:fillRef idx="0">
            <a:schemeClr val="accent3"/>
          </a:fillRef>
          <a:effectRef idx="0">
            <a:schemeClr val="accent3"/>
          </a:effectRef>
          <a:fontRef idx="minor">
            <a:schemeClr val="tx1"/>
          </a:fontRef>
        </dgm:style>
      </dgm:prSet>
      <dgm:spPr/>
      <dgm:t>
        <a:bodyPr/>
        <a:lstStyle/>
        <a:p>
          <a:endParaRPr lang="en-US" dirty="0"/>
        </a:p>
      </dgm:t>
    </dgm:pt>
    <dgm:pt modelId="{5BE945BE-F293-46C2-AA7F-528035AC8617}" type="sibTrans" cxnId="{12D85122-DCFE-405F-884C-8B5C228D2994}">
      <dgm:prSet/>
      <dgm:spPr/>
      <dgm:t>
        <a:bodyPr/>
        <a:lstStyle/>
        <a:p>
          <a:endParaRPr lang="en-US"/>
        </a:p>
      </dgm:t>
    </dgm:pt>
    <dgm:pt modelId="{13DA37A6-875A-4BBC-8046-DE1691CB208D}">
      <dgm:prSet phldrT="[Text]" custT="1">
        <dgm:style>
          <a:lnRef idx="1">
            <a:schemeClr val="accent3"/>
          </a:lnRef>
          <a:fillRef idx="3">
            <a:schemeClr val="accent3"/>
          </a:fillRef>
          <a:effectRef idx="2">
            <a:schemeClr val="accent3"/>
          </a:effectRef>
          <a:fontRef idx="minor">
            <a:schemeClr val="lt1"/>
          </a:fontRef>
        </dgm:style>
      </dgm:prSet>
      <dgm:spPr/>
      <dgm:t>
        <a:bodyPr/>
        <a:lstStyle/>
        <a:p>
          <a:pPr>
            <a:lnSpc>
              <a:spcPct val="100000"/>
            </a:lnSpc>
            <a:spcAft>
              <a:spcPts val="0"/>
            </a:spcAft>
          </a:pPr>
          <a:r>
            <a:rPr lang="en-US" sz="1400" dirty="0"/>
            <a:t>HBV </a:t>
          </a:r>
        </a:p>
        <a:p>
          <a:pPr>
            <a:lnSpc>
              <a:spcPct val="100000"/>
            </a:lnSpc>
            <a:spcAft>
              <a:spcPts val="0"/>
            </a:spcAft>
          </a:pPr>
          <a:r>
            <a:rPr lang="en-US" sz="900" dirty="0"/>
            <a:t>(birthplace)</a:t>
          </a:r>
        </a:p>
      </dgm:t>
    </dgm:pt>
    <dgm:pt modelId="{1000DD8C-CE12-4665-8A1E-1897BDB2C523}" type="parTrans" cxnId="{DF8A2E2A-FD7D-4135-9AF6-4027EEE0EE1F}">
      <dgm:prSet>
        <dgm:style>
          <a:lnRef idx="1">
            <a:schemeClr val="accent3"/>
          </a:lnRef>
          <a:fillRef idx="0">
            <a:schemeClr val="accent3"/>
          </a:fillRef>
          <a:effectRef idx="0">
            <a:schemeClr val="accent3"/>
          </a:effectRef>
          <a:fontRef idx="minor">
            <a:schemeClr val="tx1"/>
          </a:fontRef>
        </dgm:style>
      </dgm:prSet>
      <dgm:spPr/>
      <dgm:t>
        <a:bodyPr/>
        <a:lstStyle/>
        <a:p>
          <a:endParaRPr lang="en-US" dirty="0"/>
        </a:p>
      </dgm:t>
    </dgm:pt>
    <dgm:pt modelId="{83DD82CA-196F-4E85-B817-99B65C328703}" type="sibTrans" cxnId="{DF8A2E2A-FD7D-4135-9AF6-4027EEE0EE1F}">
      <dgm:prSet/>
      <dgm:spPr/>
      <dgm:t>
        <a:bodyPr/>
        <a:lstStyle/>
        <a:p>
          <a:endParaRPr lang="en-US"/>
        </a:p>
      </dgm:t>
    </dgm:pt>
    <dgm:pt modelId="{A9032296-119B-4F48-83F6-1D83CD198C0C}">
      <dgm:prSet phldrT="[Text]" custT="1">
        <dgm:style>
          <a:lnRef idx="1">
            <a:schemeClr val="accent3"/>
          </a:lnRef>
          <a:fillRef idx="3">
            <a:schemeClr val="accent3"/>
          </a:fillRef>
          <a:effectRef idx="2">
            <a:schemeClr val="accent3"/>
          </a:effectRef>
          <a:fontRef idx="minor">
            <a:schemeClr val="lt1"/>
          </a:fontRef>
        </dgm:style>
      </dgm:prSet>
      <dgm:spPr/>
      <dgm:t>
        <a:bodyPr/>
        <a:lstStyle/>
        <a:p>
          <a:pPr>
            <a:lnSpc>
              <a:spcPct val="100000"/>
            </a:lnSpc>
            <a:spcAft>
              <a:spcPts val="0"/>
            </a:spcAft>
          </a:pPr>
          <a:r>
            <a:rPr lang="en-US" sz="1400" dirty="0"/>
            <a:t>HCV </a:t>
          </a:r>
        </a:p>
        <a:p>
          <a:pPr>
            <a:lnSpc>
              <a:spcPct val="100000"/>
            </a:lnSpc>
            <a:spcAft>
              <a:spcPts val="0"/>
            </a:spcAft>
          </a:pPr>
          <a:r>
            <a:rPr lang="en-US" sz="900" dirty="0"/>
            <a:t>(birth cohort)</a:t>
          </a:r>
        </a:p>
      </dgm:t>
    </dgm:pt>
    <dgm:pt modelId="{465B933C-BDBC-413C-AB69-46206050E840}" type="parTrans" cxnId="{FAC09B13-BEEC-4839-A531-E2AD7EB58DD3}">
      <dgm:prSet>
        <dgm:style>
          <a:lnRef idx="1">
            <a:schemeClr val="accent3"/>
          </a:lnRef>
          <a:fillRef idx="0">
            <a:schemeClr val="accent3"/>
          </a:fillRef>
          <a:effectRef idx="0">
            <a:schemeClr val="accent3"/>
          </a:effectRef>
          <a:fontRef idx="minor">
            <a:schemeClr val="tx1"/>
          </a:fontRef>
        </dgm:style>
      </dgm:prSet>
      <dgm:spPr/>
      <dgm:t>
        <a:bodyPr/>
        <a:lstStyle/>
        <a:p>
          <a:endParaRPr lang="en-US" dirty="0"/>
        </a:p>
      </dgm:t>
    </dgm:pt>
    <dgm:pt modelId="{B7E889A7-6955-4CFB-9EF7-8E55253E24D4}" type="sibTrans" cxnId="{FAC09B13-BEEC-4839-A531-E2AD7EB58DD3}">
      <dgm:prSet/>
      <dgm:spPr/>
      <dgm:t>
        <a:bodyPr/>
        <a:lstStyle/>
        <a:p>
          <a:endParaRPr lang="en-US"/>
        </a:p>
      </dgm:t>
    </dgm:pt>
    <dgm:pt modelId="{AD244CA4-8293-4406-93BA-0624CE230D15}">
      <dgm:prSet phldrT="[Text]" custT="1">
        <dgm:style>
          <a:lnRef idx="1">
            <a:schemeClr val="accent2"/>
          </a:lnRef>
          <a:fillRef idx="3">
            <a:schemeClr val="accent2"/>
          </a:fillRef>
          <a:effectRef idx="2">
            <a:schemeClr val="accent2"/>
          </a:effectRef>
          <a:fontRef idx="minor">
            <a:schemeClr val="lt1"/>
          </a:fontRef>
        </dgm:style>
      </dgm:prSet>
      <dgm:spPr/>
      <dgm:t>
        <a:bodyPr/>
        <a:lstStyle/>
        <a:p>
          <a:pPr>
            <a:lnSpc>
              <a:spcPct val="100000"/>
            </a:lnSpc>
            <a:spcAft>
              <a:spcPts val="0"/>
            </a:spcAft>
          </a:pPr>
          <a:r>
            <a:rPr lang="en-US" sz="1200" dirty="0"/>
            <a:t>Metabolic</a:t>
          </a:r>
        </a:p>
      </dgm:t>
    </dgm:pt>
    <dgm:pt modelId="{32254D8A-02D6-4C83-8E06-00141301BB36}" type="parTrans" cxnId="{68AD4A01-9C3F-4516-83DA-0D7711448505}">
      <dgm:prSet>
        <dgm:style>
          <a:lnRef idx="1">
            <a:schemeClr val="accent2"/>
          </a:lnRef>
          <a:fillRef idx="0">
            <a:schemeClr val="accent2"/>
          </a:fillRef>
          <a:effectRef idx="0">
            <a:schemeClr val="accent2"/>
          </a:effectRef>
          <a:fontRef idx="minor">
            <a:schemeClr val="tx1"/>
          </a:fontRef>
        </dgm:style>
      </dgm:prSet>
      <dgm:spPr/>
      <dgm:t>
        <a:bodyPr/>
        <a:lstStyle/>
        <a:p>
          <a:endParaRPr lang="en-US" dirty="0"/>
        </a:p>
      </dgm:t>
    </dgm:pt>
    <dgm:pt modelId="{080A6DA9-8D84-4FBF-9C70-C7E68255FDB0}" type="sibTrans" cxnId="{68AD4A01-9C3F-4516-83DA-0D7711448505}">
      <dgm:prSet/>
      <dgm:spPr/>
      <dgm:t>
        <a:bodyPr/>
        <a:lstStyle/>
        <a:p>
          <a:endParaRPr lang="en-US"/>
        </a:p>
      </dgm:t>
    </dgm:pt>
    <dgm:pt modelId="{C43F93A2-9EA4-47C5-A5F3-9B73705BD44C}">
      <dgm:prSet phldrT="[Text]" custT="1">
        <dgm:style>
          <a:lnRef idx="1">
            <a:schemeClr val="accent2"/>
          </a:lnRef>
          <a:fillRef idx="3">
            <a:schemeClr val="accent2"/>
          </a:fillRef>
          <a:effectRef idx="2">
            <a:schemeClr val="accent2"/>
          </a:effectRef>
          <a:fontRef idx="minor">
            <a:schemeClr val="lt1"/>
          </a:fontRef>
        </dgm:style>
      </dgm:prSet>
      <dgm:spPr/>
      <dgm:t>
        <a:bodyPr/>
        <a:lstStyle/>
        <a:p>
          <a:pPr>
            <a:lnSpc>
              <a:spcPct val="100000"/>
            </a:lnSpc>
            <a:spcAft>
              <a:spcPts val="0"/>
            </a:spcAft>
          </a:pPr>
          <a:r>
            <a:rPr lang="en-US" sz="1100" dirty="0"/>
            <a:t>High Glucose</a:t>
          </a:r>
        </a:p>
      </dgm:t>
    </dgm:pt>
    <dgm:pt modelId="{4BFFBBAF-D9D6-4898-9A07-F5DC4540240B}" type="parTrans" cxnId="{E1B83661-80E6-46AF-B7FB-29B6177D22FF}">
      <dgm:prSet>
        <dgm:style>
          <a:lnRef idx="1">
            <a:schemeClr val="accent2"/>
          </a:lnRef>
          <a:fillRef idx="0">
            <a:schemeClr val="accent2"/>
          </a:fillRef>
          <a:effectRef idx="0">
            <a:schemeClr val="accent2"/>
          </a:effectRef>
          <a:fontRef idx="minor">
            <a:schemeClr val="tx1"/>
          </a:fontRef>
        </dgm:style>
      </dgm:prSet>
      <dgm:spPr/>
      <dgm:t>
        <a:bodyPr/>
        <a:lstStyle/>
        <a:p>
          <a:endParaRPr lang="en-US" dirty="0"/>
        </a:p>
      </dgm:t>
    </dgm:pt>
    <dgm:pt modelId="{D7BC2DC2-06F4-48DE-A498-48785912E523}" type="sibTrans" cxnId="{E1B83661-80E6-46AF-B7FB-29B6177D22FF}">
      <dgm:prSet/>
      <dgm:spPr/>
      <dgm:t>
        <a:bodyPr/>
        <a:lstStyle/>
        <a:p>
          <a:endParaRPr lang="en-US"/>
        </a:p>
      </dgm:t>
    </dgm:pt>
    <dgm:pt modelId="{B2C6EC18-63A9-40E1-92A6-AD325C835F55}">
      <dgm:prSet phldrT="[Text]" custT="1">
        <dgm:style>
          <a:lnRef idx="1">
            <a:schemeClr val="accent4"/>
          </a:lnRef>
          <a:fillRef idx="3">
            <a:schemeClr val="accent4"/>
          </a:fillRef>
          <a:effectRef idx="2">
            <a:schemeClr val="accent4"/>
          </a:effectRef>
          <a:fontRef idx="minor">
            <a:schemeClr val="lt1"/>
          </a:fontRef>
        </dgm:style>
      </dgm:prSet>
      <dgm:spPr/>
      <dgm:t>
        <a:bodyPr/>
        <a:lstStyle/>
        <a:p>
          <a:pPr>
            <a:lnSpc>
              <a:spcPct val="100000"/>
            </a:lnSpc>
            <a:spcAft>
              <a:spcPts val="0"/>
            </a:spcAft>
          </a:pPr>
          <a:r>
            <a:rPr lang="en-US" sz="1400" dirty="0"/>
            <a:t>Alcohol abuse</a:t>
          </a:r>
        </a:p>
      </dgm:t>
    </dgm:pt>
    <dgm:pt modelId="{AE0CA06A-A591-4F4A-A17C-2E4A62AEE750}" type="parTrans" cxnId="{34676483-100A-4A4A-983D-F140A59F7803}">
      <dgm:prSet>
        <dgm:style>
          <a:lnRef idx="1">
            <a:schemeClr val="accent4"/>
          </a:lnRef>
          <a:fillRef idx="0">
            <a:schemeClr val="accent4"/>
          </a:fillRef>
          <a:effectRef idx="0">
            <a:schemeClr val="accent4"/>
          </a:effectRef>
          <a:fontRef idx="minor">
            <a:schemeClr val="tx1"/>
          </a:fontRef>
        </dgm:style>
      </dgm:prSet>
      <dgm:spPr/>
      <dgm:t>
        <a:bodyPr/>
        <a:lstStyle/>
        <a:p>
          <a:endParaRPr lang="en-US" dirty="0"/>
        </a:p>
      </dgm:t>
    </dgm:pt>
    <dgm:pt modelId="{241C3669-81BD-478A-9AF8-7FC48315A691}" type="sibTrans" cxnId="{34676483-100A-4A4A-983D-F140A59F7803}">
      <dgm:prSet/>
      <dgm:spPr/>
      <dgm:t>
        <a:bodyPr/>
        <a:lstStyle/>
        <a:p>
          <a:endParaRPr lang="en-US"/>
        </a:p>
      </dgm:t>
    </dgm:pt>
    <dgm:pt modelId="{23F80765-41D7-40EF-B5AF-B576B1BBB100}">
      <dgm:prSet phldrT="[Text]" custT="1">
        <dgm:style>
          <a:lnRef idx="1">
            <a:schemeClr val="accent4"/>
          </a:lnRef>
          <a:fillRef idx="3">
            <a:schemeClr val="accent4"/>
          </a:fillRef>
          <a:effectRef idx="2">
            <a:schemeClr val="accent4"/>
          </a:effectRef>
          <a:fontRef idx="minor">
            <a:schemeClr val="lt1"/>
          </a:fontRef>
        </dgm:style>
      </dgm:prSet>
      <dgm:spPr/>
      <dgm:t>
        <a:bodyPr/>
        <a:lstStyle/>
        <a:p>
          <a:pPr>
            <a:lnSpc>
              <a:spcPct val="100000"/>
            </a:lnSpc>
            <a:spcAft>
              <a:spcPts val="0"/>
            </a:spcAft>
          </a:pPr>
          <a:r>
            <a:rPr lang="en-US" sz="1400" dirty="0"/>
            <a:t>Lifestyle</a:t>
          </a:r>
        </a:p>
      </dgm:t>
    </dgm:pt>
    <dgm:pt modelId="{A2BF59AD-C816-493F-941E-D35FD02D9915}" type="parTrans" cxnId="{F64293E1-D168-4A72-9CFA-B1199A4FA070}">
      <dgm:prSet>
        <dgm:style>
          <a:lnRef idx="1">
            <a:schemeClr val="accent4"/>
          </a:lnRef>
          <a:fillRef idx="0">
            <a:schemeClr val="accent4"/>
          </a:fillRef>
          <a:effectRef idx="0">
            <a:schemeClr val="accent4"/>
          </a:effectRef>
          <a:fontRef idx="minor">
            <a:schemeClr val="tx1"/>
          </a:fontRef>
        </dgm:style>
      </dgm:prSet>
      <dgm:spPr/>
      <dgm:t>
        <a:bodyPr/>
        <a:lstStyle/>
        <a:p>
          <a:endParaRPr lang="en-US" dirty="0"/>
        </a:p>
      </dgm:t>
    </dgm:pt>
    <dgm:pt modelId="{49ECDB56-A25D-47E6-BA4A-C44A5C7A0D42}" type="sibTrans" cxnId="{F64293E1-D168-4A72-9CFA-B1199A4FA070}">
      <dgm:prSet/>
      <dgm:spPr/>
      <dgm:t>
        <a:bodyPr/>
        <a:lstStyle/>
        <a:p>
          <a:endParaRPr lang="en-US"/>
        </a:p>
      </dgm:t>
    </dgm:pt>
    <dgm:pt modelId="{18144486-88DC-4108-9CCD-46D20F66DF9A}">
      <dgm:prSet phldrT="[Text]" custT="1">
        <dgm:style>
          <a:lnRef idx="1">
            <a:schemeClr val="accent2"/>
          </a:lnRef>
          <a:fillRef idx="3">
            <a:schemeClr val="accent2"/>
          </a:fillRef>
          <a:effectRef idx="2">
            <a:schemeClr val="accent2"/>
          </a:effectRef>
          <a:fontRef idx="minor">
            <a:schemeClr val="lt1"/>
          </a:fontRef>
        </dgm:style>
      </dgm:prSet>
      <dgm:spPr/>
      <dgm:t>
        <a:bodyPr/>
        <a:lstStyle/>
        <a:p>
          <a:pPr>
            <a:lnSpc>
              <a:spcPct val="100000"/>
            </a:lnSpc>
            <a:spcAft>
              <a:spcPts val="0"/>
            </a:spcAft>
          </a:pPr>
          <a:r>
            <a:rPr lang="en-US" sz="1100" dirty="0"/>
            <a:t>Large Waist</a:t>
          </a:r>
        </a:p>
      </dgm:t>
    </dgm:pt>
    <dgm:pt modelId="{9CDBAF59-ECB8-4520-A3CE-6526E7DD070D}" type="parTrans" cxnId="{372515F8-3B83-4ED2-B7E0-243AE9FA1E19}">
      <dgm:prSet>
        <dgm:style>
          <a:lnRef idx="1">
            <a:schemeClr val="accent2"/>
          </a:lnRef>
          <a:fillRef idx="0">
            <a:schemeClr val="accent2"/>
          </a:fillRef>
          <a:effectRef idx="0">
            <a:schemeClr val="accent2"/>
          </a:effectRef>
          <a:fontRef idx="minor">
            <a:schemeClr val="tx1"/>
          </a:fontRef>
        </dgm:style>
      </dgm:prSet>
      <dgm:spPr/>
      <dgm:t>
        <a:bodyPr/>
        <a:lstStyle/>
        <a:p>
          <a:endParaRPr lang="en-US" dirty="0"/>
        </a:p>
      </dgm:t>
    </dgm:pt>
    <dgm:pt modelId="{42E27775-1FA7-49E9-B330-ABA5F17DBCDF}" type="sibTrans" cxnId="{372515F8-3B83-4ED2-B7E0-243AE9FA1E19}">
      <dgm:prSet/>
      <dgm:spPr/>
      <dgm:t>
        <a:bodyPr/>
        <a:lstStyle/>
        <a:p>
          <a:endParaRPr lang="en-US"/>
        </a:p>
      </dgm:t>
    </dgm:pt>
    <dgm:pt modelId="{DDDCEA31-7380-4869-B9E0-DE458534A87A}">
      <dgm:prSet phldrT="[Text]" custT="1">
        <dgm:style>
          <a:lnRef idx="1">
            <a:schemeClr val="accent2"/>
          </a:lnRef>
          <a:fillRef idx="3">
            <a:schemeClr val="accent2"/>
          </a:fillRef>
          <a:effectRef idx="2">
            <a:schemeClr val="accent2"/>
          </a:effectRef>
          <a:fontRef idx="minor">
            <a:schemeClr val="lt1"/>
          </a:fontRef>
        </dgm:style>
      </dgm:prSet>
      <dgm:spPr/>
      <dgm:t>
        <a:bodyPr/>
        <a:lstStyle/>
        <a:p>
          <a:pPr>
            <a:lnSpc>
              <a:spcPct val="100000"/>
            </a:lnSpc>
            <a:spcAft>
              <a:spcPts val="0"/>
            </a:spcAft>
          </a:pPr>
          <a:r>
            <a:rPr lang="en-US" sz="1050" dirty="0">
              <a:solidFill>
                <a:schemeClr val="bg1"/>
              </a:solidFill>
            </a:rPr>
            <a:t>Hypertension</a:t>
          </a:r>
          <a:endParaRPr lang="en-US" sz="1200" dirty="0">
            <a:solidFill>
              <a:schemeClr val="bg1"/>
            </a:solidFill>
          </a:endParaRPr>
        </a:p>
      </dgm:t>
    </dgm:pt>
    <dgm:pt modelId="{C370F871-1379-45A8-BDD9-C071DEF6D557}" type="parTrans" cxnId="{8C6A6759-FFB8-412F-AF29-B4ADB9CE0283}">
      <dgm:prSet>
        <dgm:style>
          <a:lnRef idx="1">
            <a:schemeClr val="accent2"/>
          </a:lnRef>
          <a:fillRef idx="0">
            <a:schemeClr val="accent2"/>
          </a:fillRef>
          <a:effectRef idx="0">
            <a:schemeClr val="accent2"/>
          </a:effectRef>
          <a:fontRef idx="minor">
            <a:schemeClr val="tx1"/>
          </a:fontRef>
        </dgm:style>
      </dgm:prSet>
      <dgm:spPr/>
      <dgm:t>
        <a:bodyPr/>
        <a:lstStyle/>
        <a:p>
          <a:endParaRPr lang="en-US" dirty="0"/>
        </a:p>
      </dgm:t>
    </dgm:pt>
    <dgm:pt modelId="{7CCEB454-9A6D-4978-B8D0-2A1B4F3EE619}" type="sibTrans" cxnId="{8C6A6759-FFB8-412F-AF29-B4ADB9CE0283}">
      <dgm:prSet/>
      <dgm:spPr/>
      <dgm:t>
        <a:bodyPr/>
        <a:lstStyle/>
        <a:p>
          <a:endParaRPr lang="en-US"/>
        </a:p>
      </dgm:t>
    </dgm:pt>
    <dgm:pt modelId="{C5F0952D-6F3E-4E7E-9C0C-F651DCA8427C}">
      <dgm:prSet phldrT="[Text]" custT="1">
        <dgm:style>
          <a:lnRef idx="1">
            <a:schemeClr val="accent2"/>
          </a:lnRef>
          <a:fillRef idx="3">
            <a:schemeClr val="accent2"/>
          </a:fillRef>
          <a:effectRef idx="2">
            <a:schemeClr val="accent2"/>
          </a:effectRef>
          <a:fontRef idx="minor">
            <a:schemeClr val="lt1"/>
          </a:fontRef>
        </dgm:style>
      </dgm:prSet>
      <dgm:spPr/>
      <dgm:t>
        <a:bodyPr/>
        <a:lstStyle/>
        <a:p>
          <a:pPr>
            <a:lnSpc>
              <a:spcPct val="100000"/>
            </a:lnSpc>
            <a:spcAft>
              <a:spcPts val="0"/>
            </a:spcAft>
          </a:pPr>
          <a:r>
            <a:rPr lang="en-US" sz="1100" dirty="0"/>
            <a:t>Cholesterol</a:t>
          </a:r>
          <a:r>
            <a:rPr lang="en-US" sz="1000" dirty="0"/>
            <a:t> </a:t>
          </a:r>
          <a:r>
            <a:rPr lang="en-US" sz="1050" dirty="0"/>
            <a:t>(</a:t>
          </a:r>
          <a:r>
            <a:rPr lang="en-US" sz="700" dirty="0"/>
            <a:t>High Triglycerides &amp; Low HDL)</a:t>
          </a:r>
        </a:p>
      </dgm:t>
    </dgm:pt>
    <dgm:pt modelId="{9432485E-E586-4FF7-9FB6-7744D65BF520}" type="parTrans" cxnId="{A4D227B0-B65A-4BB1-BBEF-A33CE264EFFC}">
      <dgm:prSet>
        <dgm:style>
          <a:lnRef idx="1">
            <a:schemeClr val="accent2"/>
          </a:lnRef>
          <a:fillRef idx="0">
            <a:schemeClr val="accent2"/>
          </a:fillRef>
          <a:effectRef idx="0">
            <a:schemeClr val="accent2"/>
          </a:effectRef>
          <a:fontRef idx="minor">
            <a:schemeClr val="tx1"/>
          </a:fontRef>
        </dgm:style>
      </dgm:prSet>
      <dgm:spPr/>
      <dgm:t>
        <a:bodyPr/>
        <a:lstStyle/>
        <a:p>
          <a:endParaRPr lang="en-US" dirty="0"/>
        </a:p>
      </dgm:t>
    </dgm:pt>
    <dgm:pt modelId="{BDCC0B4D-4150-4E3C-B6CB-1519D0F6ABC4}" type="sibTrans" cxnId="{A4D227B0-B65A-4BB1-BBEF-A33CE264EFFC}">
      <dgm:prSet/>
      <dgm:spPr/>
      <dgm:t>
        <a:bodyPr/>
        <a:lstStyle/>
        <a:p>
          <a:endParaRPr lang="en-US"/>
        </a:p>
      </dgm:t>
    </dgm:pt>
    <dgm:pt modelId="{2880BE09-C21A-46DE-A9DE-91657908C1BB}">
      <dgm:prSet phldrT="[Text]" custT="1">
        <dgm:style>
          <a:lnRef idx="1">
            <a:schemeClr val="accent4"/>
          </a:lnRef>
          <a:fillRef idx="3">
            <a:schemeClr val="accent4"/>
          </a:fillRef>
          <a:effectRef idx="2">
            <a:schemeClr val="accent4"/>
          </a:effectRef>
          <a:fontRef idx="minor">
            <a:schemeClr val="lt1"/>
          </a:fontRef>
        </dgm:style>
      </dgm:prSet>
      <dgm:spPr/>
      <dgm:t>
        <a:bodyPr/>
        <a:lstStyle/>
        <a:p>
          <a:pPr>
            <a:lnSpc>
              <a:spcPct val="100000"/>
            </a:lnSpc>
            <a:spcAft>
              <a:spcPts val="0"/>
            </a:spcAft>
          </a:pPr>
          <a:r>
            <a:rPr lang="en-US" sz="1400" dirty="0"/>
            <a:t>Smoking</a:t>
          </a:r>
        </a:p>
      </dgm:t>
    </dgm:pt>
    <dgm:pt modelId="{6800D235-2C5E-4486-BB5E-220E74BFC3F9}" type="parTrans" cxnId="{86C79031-6427-41F7-990F-1D77CDAC5CAE}">
      <dgm:prSet>
        <dgm:style>
          <a:lnRef idx="1">
            <a:schemeClr val="accent4"/>
          </a:lnRef>
          <a:fillRef idx="0">
            <a:schemeClr val="accent4"/>
          </a:fillRef>
          <a:effectRef idx="0">
            <a:schemeClr val="accent4"/>
          </a:effectRef>
          <a:fontRef idx="minor">
            <a:schemeClr val="tx1"/>
          </a:fontRef>
        </dgm:style>
      </dgm:prSet>
      <dgm:spPr/>
      <dgm:t>
        <a:bodyPr/>
        <a:lstStyle/>
        <a:p>
          <a:endParaRPr lang="en-US" dirty="0"/>
        </a:p>
      </dgm:t>
    </dgm:pt>
    <dgm:pt modelId="{1B0F5943-0BAD-4486-B893-C37AB4BE1B95}" type="sibTrans" cxnId="{86C79031-6427-41F7-990F-1D77CDAC5CAE}">
      <dgm:prSet/>
      <dgm:spPr/>
      <dgm:t>
        <a:bodyPr/>
        <a:lstStyle/>
        <a:p>
          <a:endParaRPr lang="en-US"/>
        </a:p>
      </dgm:t>
    </dgm:pt>
    <dgm:pt modelId="{4EFC5D5E-AEF1-458C-9390-60533F877F7D}" type="pres">
      <dgm:prSet presAssocID="{6413D354-6CE8-4201-9184-AAF0E5011A83}" presName="mainComposite" presStyleCnt="0">
        <dgm:presLayoutVars>
          <dgm:chPref val="1"/>
          <dgm:dir/>
          <dgm:animOne val="branch"/>
          <dgm:animLvl val="lvl"/>
          <dgm:resizeHandles val="exact"/>
        </dgm:presLayoutVars>
      </dgm:prSet>
      <dgm:spPr/>
    </dgm:pt>
    <dgm:pt modelId="{0AA2F381-2437-481B-841A-E77B7EC458D4}" type="pres">
      <dgm:prSet presAssocID="{6413D354-6CE8-4201-9184-AAF0E5011A83}" presName="hierFlow" presStyleCnt="0"/>
      <dgm:spPr/>
    </dgm:pt>
    <dgm:pt modelId="{40B8F3A8-15A4-46ED-AFBF-100D4A9984E1}" type="pres">
      <dgm:prSet presAssocID="{6413D354-6CE8-4201-9184-AAF0E5011A83}" presName="hierChild1" presStyleCnt="0">
        <dgm:presLayoutVars>
          <dgm:chPref val="1"/>
          <dgm:animOne val="branch"/>
          <dgm:animLvl val="lvl"/>
        </dgm:presLayoutVars>
      </dgm:prSet>
      <dgm:spPr/>
    </dgm:pt>
    <dgm:pt modelId="{3D7CC104-AC5D-4064-A7EA-48D3017E70F6}" type="pres">
      <dgm:prSet presAssocID="{9380A6FC-3A57-446B-B100-54599D9C2990}" presName="Name17" presStyleCnt="0"/>
      <dgm:spPr/>
    </dgm:pt>
    <dgm:pt modelId="{DB648BE5-2715-4AC4-83D4-CE77A2EC2DF3}" type="pres">
      <dgm:prSet presAssocID="{9380A6FC-3A57-446B-B100-54599D9C2990}" presName="level1Shape" presStyleLbl="node0" presStyleIdx="0" presStyleCnt="1" custLinFactNeighborX="1899" custLinFactNeighborY="-32866">
        <dgm:presLayoutVars>
          <dgm:chPref val="3"/>
        </dgm:presLayoutVars>
      </dgm:prSet>
      <dgm:spPr/>
    </dgm:pt>
    <dgm:pt modelId="{AF01AB9D-D979-45FC-869C-DD4BCF65AF4D}" type="pres">
      <dgm:prSet presAssocID="{9380A6FC-3A57-446B-B100-54599D9C2990}" presName="hierChild2" presStyleCnt="0"/>
      <dgm:spPr/>
    </dgm:pt>
    <dgm:pt modelId="{158EA0DC-8FC5-4550-8F68-7ED2C592B2D5}" type="pres">
      <dgm:prSet presAssocID="{2669DF3E-71A1-4AC2-A19D-ADA6FDBC421C}" presName="Name25" presStyleLbl="parChTrans1D2" presStyleIdx="0" presStyleCnt="3"/>
      <dgm:spPr/>
    </dgm:pt>
    <dgm:pt modelId="{06201120-A82C-4BA6-B8E7-AF4C0F1E7BCF}" type="pres">
      <dgm:prSet presAssocID="{2669DF3E-71A1-4AC2-A19D-ADA6FDBC421C}" presName="connTx" presStyleLbl="parChTrans1D2" presStyleIdx="0" presStyleCnt="3"/>
      <dgm:spPr/>
    </dgm:pt>
    <dgm:pt modelId="{B307F172-16FA-4957-BF28-E6F1AFAB619E}" type="pres">
      <dgm:prSet presAssocID="{1F05A2D5-F6A1-453E-91AA-055CFEE77021}" presName="Name30" presStyleCnt="0"/>
      <dgm:spPr/>
    </dgm:pt>
    <dgm:pt modelId="{534B0005-BB02-4A5A-ADB6-03EFF96975A8}" type="pres">
      <dgm:prSet presAssocID="{1F05A2D5-F6A1-453E-91AA-055CFEE77021}" presName="level2Shape" presStyleLbl="node2" presStyleIdx="0" presStyleCnt="3" custLinFactNeighborX="69133" custLinFactNeighborY="98571"/>
      <dgm:spPr/>
    </dgm:pt>
    <dgm:pt modelId="{425F4218-719E-45BD-B399-3D95688BFFBD}" type="pres">
      <dgm:prSet presAssocID="{1F05A2D5-F6A1-453E-91AA-055CFEE77021}" presName="hierChild3" presStyleCnt="0"/>
      <dgm:spPr/>
    </dgm:pt>
    <dgm:pt modelId="{31951C07-75F0-4ABB-AC23-4A6CD4F671C7}" type="pres">
      <dgm:prSet presAssocID="{1000DD8C-CE12-4665-8A1E-1897BDB2C523}" presName="Name25" presStyleLbl="parChTrans1D3" presStyleIdx="0" presStyleCnt="8"/>
      <dgm:spPr/>
    </dgm:pt>
    <dgm:pt modelId="{38089037-29A6-4AF7-9A7A-574D1B1F810E}" type="pres">
      <dgm:prSet presAssocID="{1000DD8C-CE12-4665-8A1E-1897BDB2C523}" presName="connTx" presStyleLbl="parChTrans1D3" presStyleIdx="0" presStyleCnt="8"/>
      <dgm:spPr/>
    </dgm:pt>
    <dgm:pt modelId="{91EB08F3-C8C6-4D7B-A264-923C5A2892F3}" type="pres">
      <dgm:prSet presAssocID="{13DA37A6-875A-4BBC-8046-DE1691CB208D}" presName="Name30" presStyleCnt="0"/>
      <dgm:spPr/>
    </dgm:pt>
    <dgm:pt modelId="{10E0F375-1AE2-421C-87D0-B54D6D2E07F3}" type="pres">
      <dgm:prSet presAssocID="{13DA37A6-875A-4BBC-8046-DE1691CB208D}" presName="level2Shape" presStyleLbl="node3" presStyleIdx="0" presStyleCnt="8" custLinFactX="69571" custLinFactNeighborX="100000" custLinFactNeighborY="9045"/>
      <dgm:spPr/>
    </dgm:pt>
    <dgm:pt modelId="{74E5D07B-1BAC-40A0-BBFA-4828A96E5DEE}" type="pres">
      <dgm:prSet presAssocID="{13DA37A6-875A-4BBC-8046-DE1691CB208D}" presName="hierChild3" presStyleCnt="0"/>
      <dgm:spPr/>
    </dgm:pt>
    <dgm:pt modelId="{05D7C7CC-7A36-45D0-9347-2DCE05B4E3C2}" type="pres">
      <dgm:prSet presAssocID="{465B933C-BDBC-413C-AB69-46206050E840}" presName="Name25" presStyleLbl="parChTrans1D3" presStyleIdx="1" presStyleCnt="8"/>
      <dgm:spPr/>
    </dgm:pt>
    <dgm:pt modelId="{535D4392-3E05-40A7-9279-E9CB79E8A731}" type="pres">
      <dgm:prSet presAssocID="{465B933C-BDBC-413C-AB69-46206050E840}" presName="connTx" presStyleLbl="parChTrans1D3" presStyleIdx="1" presStyleCnt="8"/>
      <dgm:spPr/>
    </dgm:pt>
    <dgm:pt modelId="{D838F69B-AFC4-4310-BE4A-3AD7509ACBD8}" type="pres">
      <dgm:prSet presAssocID="{A9032296-119B-4F48-83F6-1D83CD198C0C}" presName="Name30" presStyleCnt="0"/>
      <dgm:spPr/>
    </dgm:pt>
    <dgm:pt modelId="{8FDE6EA0-9820-4749-AAFA-7CBF078FCA66}" type="pres">
      <dgm:prSet presAssocID="{A9032296-119B-4F48-83F6-1D83CD198C0C}" presName="level2Shape" presStyleLbl="node3" presStyleIdx="1" presStyleCnt="8" custLinFactX="69571" custLinFactNeighborX="100000" custLinFactNeighborY="-7583"/>
      <dgm:spPr/>
    </dgm:pt>
    <dgm:pt modelId="{373EB7EE-BE2B-4A6C-8452-C42FE92B7524}" type="pres">
      <dgm:prSet presAssocID="{A9032296-119B-4F48-83F6-1D83CD198C0C}" presName="hierChild3" presStyleCnt="0"/>
      <dgm:spPr/>
    </dgm:pt>
    <dgm:pt modelId="{34D8F7E3-B760-4EDD-821A-23DD6196E387}" type="pres">
      <dgm:prSet presAssocID="{32254D8A-02D6-4C83-8E06-00141301BB36}" presName="Name25" presStyleLbl="parChTrans1D2" presStyleIdx="1" presStyleCnt="3"/>
      <dgm:spPr/>
    </dgm:pt>
    <dgm:pt modelId="{838C7285-2EF3-4B9A-A5FA-693F394835DB}" type="pres">
      <dgm:prSet presAssocID="{32254D8A-02D6-4C83-8E06-00141301BB36}" presName="connTx" presStyleLbl="parChTrans1D2" presStyleIdx="1" presStyleCnt="3"/>
      <dgm:spPr/>
    </dgm:pt>
    <dgm:pt modelId="{072B99E0-EC69-4759-B0FA-327C83A5E22B}" type="pres">
      <dgm:prSet presAssocID="{AD244CA4-8293-4406-93BA-0624CE230D15}" presName="Name30" presStyleCnt="0"/>
      <dgm:spPr/>
    </dgm:pt>
    <dgm:pt modelId="{F3C04083-44AC-4CA0-8794-6739FA6FA775}" type="pres">
      <dgm:prSet presAssocID="{AD244CA4-8293-4406-93BA-0624CE230D15}" presName="level2Shape" presStyleLbl="node2" presStyleIdx="1" presStyleCnt="3" custLinFactNeighborX="68430" custLinFactNeighborY="-27591"/>
      <dgm:spPr/>
    </dgm:pt>
    <dgm:pt modelId="{506BC7B1-9B97-45B7-B3A1-86CFA0D0D51D}" type="pres">
      <dgm:prSet presAssocID="{AD244CA4-8293-4406-93BA-0624CE230D15}" presName="hierChild3" presStyleCnt="0"/>
      <dgm:spPr/>
    </dgm:pt>
    <dgm:pt modelId="{9FB94F4E-3D65-46F7-950A-25B1711EFF76}" type="pres">
      <dgm:prSet presAssocID="{4BFFBBAF-D9D6-4898-9A07-F5DC4540240B}" presName="Name25" presStyleLbl="parChTrans1D3" presStyleIdx="2" presStyleCnt="8"/>
      <dgm:spPr/>
    </dgm:pt>
    <dgm:pt modelId="{FBED2AF4-7C2E-47B0-A749-1C41A895DF0D}" type="pres">
      <dgm:prSet presAssocID="{4BFFBBAF-D9D6-4898-9A07-F5DC4540240B}" presName="connTx" presStyleLbl="parChTrans1D3" presStyleIdx="2" presStyleCnt="8"/>
      <dgm:spPr/>
    </dgm:pt>
    <dgm:pt modelId="{1FD1A036-E77B-4975-9C37-AD2202CC0695}" type="pres">
      <dgm:prSet presAssocID="{C43F93A2-9EA4-47C5-A5F3-9B73705BD44C}" presName="Name30" presStyleCnt="0"/>
      <dgm:spPr/>
    </dgm:pt>
    <dgm:pt modelId="{0F2E0E84-3399-4444-B5C8-35E71E21996F}" type="pres">
      <dgm:prSet presAssocID="{C43F93A2-9EA4-47C5-A5F3-9B73705BD44C}" presName="level2Shape" presStyleLbl="node3" presStyleIdx="2" presStyleCnt="8" custLinFactX="69571" custLinFactNeighborX="100000" custLinFactNeighborY="1456"/>
      <dgm:spPr/>
    </dgm:pt>
    <dgm:pt modelId="{9828EDF2-DBC3-44F1-81DF-465BB8B27E71}" type="pres">
      <dgm:prSet presAssocID="{C43F93A2-9EA4-47C5-A5F3-9B73705BD44C}" presName="hierChild3" presStyleCnt="0"/>
      <dgm:spPr/>
    </dgm:pt>
    <dgm:pt modelId="{4B195378-A168-4B49-AF09-5CDD3F872880}" type="pres">
      <dgm:prSet presAssocID="{9CDBAF59-ECB8-4520-A3CE-6526E7DD070D}" presName="Name25" presStyleLbl="parChTrans1D3" presStyleIdx="3" presStyleCnt="8"/>
      <dgm:spPr/>
    </dgm:pt>
    <dgm:pt modelId="{09502170-7CF8-49AA-9026-A278C64707C5}" type="pres">
      <dgm:prSet presAssocID="{9CDBAF59-ECB8-4520-A3CE-6526E7DD070D}" presName="connTx" presStyleLbl="parChTrans1D3" presStyleIdx="3" presStyleCnt="8"/>
      <dgm:spPr/>
    </dgm:pt>
    <dgm:pt modelId="{0B41B777-2C92-4076-AF82-D2E49E00311B}" type="pres">
      <dgm:prSet presAssocID="{18144486-88DC-4108-9CCD-46D20F66DF9A}" presName="Name30" presStyleCnt="0"/>
      <dgm:spPr/>
    </dgm:pt>
    <dgm:pt modelId="{D4AC62C6-BFF6-4788-ACE2-40A397B16ED6}" type="pres">
      <dgm:prSet presAssocID="{18144486-88DC-4108-9CCD-46D20F66DF9A}" presName="level2Shape" presStyleLbl="node3" presStyleIdx="3" presStyleCnt="8" custLinFactX="69571" custLinFactNeighborX="100000" custLinFactNeighborY="-8694"/>
      <dgm:spPr/>
    </dgm:pt>
    <dgm:pt modelId="{5AE17EAD-3052-4FA6-9108-57413F6035BB}" type="pres">
      <dgm:prSet presAssocID="{18144486-88DC-4108-9CCD-46D20F66DF9A}" presName="hierChild3" presStyleCnt="0"/>
      <dgm:spPr/>
    </dgm:pt>
    <dgm:pt modelId="{433A496A-1F5B-4C61-875F-173957ADC322}" type="pres">
      <dgm:prSet presAssocID="{C370F871-1379-45A8-BDD9-C071DEF6D557}" presName="Name25" presStyleLbl="parChTrans1D3" presStyleIdx="4" presStyleCnt="8"/>
      <dgm:spPr/>
    </dgm:pt>
    <dgm:pt modelId="{3899A1D4-8328-4240-9D6E-6D499514481D}" type="pres">
      <dgm:prSet presAssocID="{C370F871-1379-45A8-BDD9-C071DEF6D557}" presName="connTx" presStyleLbl="parChTrans1D3" presStyleIdx="4" presStyleCnt="8"/>
      <dgm:spPr/>
    </dgm:pt>
    <dgm:pt modelId="{9812EFDF-8E34-4575-B395-5643DD5635AE}" type="pres">
      <dgm:prSet presAssocID="{DDDCEA31-7380-4869-B9E0-DE458534A87A}" presName="Name30" presStyleCnt="0"/>
      <dgm:spPr/>
    </dgm:pt>
    <dgm:pt modelId="{2C964154-0514-405B-8BFD-E7F285BAD404}" type="pres">
      <dgm:prSet presAssocID="{DDDCEA31-7380-4869-B9E0-DE458534A87A}" presName="level2Shape" presStyleLbl="node3" presStyleIdx="4" presStyleCnt="8" custLinFactX="69571" custLinFactNeighborX="100000" custLinFactNeighborY="-17826"/>
      <dgm:spPr/>
    </dgm:pt>
    <dgm:pt modelId="{6DADB8D9-6397-447D-A287-D084E516F584}" type="pres">
      <dgm:prSet presAssocID="{DDDCEA31-7380-4869-B9E0-DE458534A87A}" presName="hierChild3" presStyleCnt="0"/>
      <dgm:spPr/>
    </dgm:pt>
    <dgm:pt modelId="{DD3A757F-3B40-4C33-B50F-7C60D7716AB6}" type="pres">
      <dgm:prSet presAssocID="{9432485E-E586-4FF7-9FB6-7744D65BF520}" presName="Name25" presStyleLbl="parChTrans1D3" presStyleIdx="5" presStyleCnt="8"/>
      <dgm:spPr/>
    </dgm:pt>
    <dgm:pt modelId="{F7A38D77-6F15-4CB2-BF34-D736A84C2917}" type="pres">
      <dgm:prSet presAssocID="{9432485E-E586-4FF7-9FB6-7744D65BF520}" presName="connTx" presStyleLbl="parChTrans1D3" presStyleIdx="5" presStyleCnt="8"/>
      <dgm:spPr/>
    </dgm:pt>
    <dgm:pt modelId="{B71BF430-F3AB-4648-877E-6460556A78A2}" type="pres">
      <dgm:prSet presAssocID="{C5F0952D-6F3E-4E7E-9C0C-F651DCA8427C}" presName="Name30" presStyleCnt="0"/>
      <dgm:spPr/>
    </dgm:pt>
    <dgm:pt modelId="{4F1EDFBB-2F29-4720-A863-E63FAE969BFE}" type="pres">
      <dgm:prSet presAssocID="{C5F0952D-6F3E-4E7E-9C0C-F651DCA8427C}" presName="level2Shape" presStyleLbl="node3" presStyleIdx="5" presStyleCnt="8" custLinFactX="69571" custLinFactNeighborX="100000" custLinFactNeighborY="-15770"/>
      <dgm:spPr/>
    </dgm:pt>
    <dgm:pt modelId="{E09ED61C-F82C-4416-856D-206163998D80}" type="pres">
      <dgm:prSet presAssocID="{C5F0952D-6F3E-4E7E-9C0C-F651DCA8427C}" presName="hierChild3" presStyleCnt="0"/>
      <dgm:spPr/>
    </dgm:pt>
    <dgm:pt modelId="{2D2E6B85-F63A-4E02-9E64-35E3F74CFA32}" type="pres">
      <dgm:prSet presAssocID="{A2BF59AD-C816-493F-941E-D35FD02D9915}" presName="Name25" presStyleLbl="parChTrans1D2" presStyleIdx="2" presStyleCnt="3"/>
      <dgm:spPr/>
    </dgm:pt>
    <dgm:pt modelId="{97AC61EC-EB14-48CD-8345-B49C5F630FEF}" type="pres">
      <dgm:prSet presAssocID="{A2BF59AD-C816-493F-941E-D35FD02D9915}" presName="connTx" presStyleLbl="parChTrans1D2" presStyleIdx="2" presStyleCnt="3"/>
      <dgm:spPr/>
    </dgm:pt>
    <dgm:pt modelId="{12DC8B8C-4783-4A6F-ABB2-23EF3D846AC1}" type="pres">
      <dgm:prSet presAssocID="{23F80765-41D7-40EF-B5AF-B576B1BBB100}" presName="Name30" presStyleCnt="0"/>
      <dgm:spPr/>
    </dgm:pt>
    <dgm:pt modelId="{5D6F5AFA-ABE2-4E96-8DE7-0B9319AC1B66}" type="pres">
      <dgm:prSet presAssocID="{23F80765-41D7-40EF-B5AF-B576B1BBB100}" presName="level2Shape" presStyleLbl="node2" presStyleIdx="2" presStyleCnt="3" custLinFactY="-4298" custLinFactNeighborX="69133" custLinFactNeighborY="-100000"/>
      <dgm:spPr/>
    </dgm:pt>
    <dgm:pt modelId="{73FA80D7-78E6-4A17-AC0F-7C0BB85846CB}" type="pres">
      <dgm:prSet presAssocID="{23F80765-41D7-40EF-B5AF-B576B1BBB100}" presName="hierChild3" presStyleCnt="0"/>
      <dgm:spPr/>
    </dgm:pt>
    <dgm:pt modelId="{66DC6897-3A0B-4CC4-A981-49E955B7DA61}" type="pres">
      <dgm:prSet presAssocID="{AE0CA06A-A591-4F4A-A17C-2E4A62AEE750}" presName="Name25" presStyleLbl="parChTrans1D3" presStyleIdx="6" presStyleCnt="8"/>
      <dgm:spPr/>
    </dgm:pt>
    <dgm:pt modelId="{757AB3D5-F780-45EA-9AA9-B6B2F870950E}" type="pres">
      <dgm:prSet presAssocID="{AE0CA06A-A591-4F4A-A17C-2E4A62AEE750}" presName="connTx" presStyleLbl="parChTrans1D3" presStyleIdx="6" presStyleCnt="8"/>
      <dgm:spPr/>
    </dgm:pt>
    <dgm:pt modelId="{D44158A8-151E-4862-80D4-6EAD93D58E4C}" type="pres">
      <dgm:prSet presAssocID="{B2C6EC18-63A9-40E1-92A6-AD325C835F55}" presName="Name30" presStyleCnt="0"/>
      <dgm:spPr/>
    </dgm:pt>
    <dgm:pt modelId="{EEEE9BE9-96FB-4337-A93A-76951390F85A}" type="pres">
      <dgm:prSet presAssocID="{B2C6EC18-63A9-40E1-92A6-AD325C835F55}" presName="level2Shape" presStyleLbl="node3" presStyleIdx="6" presStyleCnt="8" custLinFactX="65650" custLinFactNeighborX="100000" custLinFactNeighborY="-9436"/>
      <dgm:spPr/>
    </dgm:pt>
    <dgm:pt modelId="{87643A15-1F4D-4650-930D-3DCB80B07370}" type="pres">
      <dgm:prSet presAssocID="{B2C6EC18-63A9-40E1-92A6-AD325C835F55}" presName="hierChild3" presStyleCnt="0"/>
      <dgm:spPr/>
    </dgm:pt>
    <dgm:pt modelId="{5DCC0887-01E7-4179-B1FA-FD1C83EB5A85}" type="pres">
      <dgm:prSet presAssocID="{6800D235-2C5E-4486-BB5E-220E74BFC3F9}" presName="Name25" presStyleLbl="parChTrans1D3" presStyleIdx="7" presStyleCnt="8"/>
      <dgm:spPr/>
    </dgm:pt>
    <dgm:pt modelId="{C844EAF5-5AD5-4C07-A5C7-7CA18F561B66}" type="pres">
      <dgm:prSet presAssocID="{6800D235-2C5E-4486-BB5E-220E74BFC3F9}" presName="connTx" presStyleLbl="parChTrans1D3" presStyleIdx="7" presStyleCnt="8"/>
      <dgm:spPr/>
    </dgm:pt>
    <dgm:pt modelId="{FCDC5FD3-FDB1-4D03-90CD-37715768572D}" type="pres">
      <dgm:prSet presAssocID="{2880BE09-C21A-46DE-A9DE-91657908C1BB}" presName="Name30" presStyleCnt="0"/>
      <dgm:spPr/>
    </dgm:pt>
    <dgm:pt modelId="{99F54D4B-7883-4033-8B00-0EDFDDED3D42}" type="pres">
      <dgm:prSet presAssocID="{2880BE09-C21A-46DE-A9DE-91657908C1BB}" presName="level2Shape" presStyleLbl="node3" presStyleIdx="7" presStyleCnt="8" custLinFactX="65649" custLinFactNeighborX="100000" custLinFactNeighborY="-11438"/>
      <dgm:spPr/>
    </dgm:pt>
    <dgm:pt modelId="{683F6DC6-8A0F-42B0-8E42-68EBF4496393}" type="pres">
      <dgm:prSet presAssocID="{2880BE09-C21A-46DE-A9DE-91657908C1BB}" presName="hierChild3" presStyleCnt="0"/>
      <dgm:spPr/>
    </dgm:pt>
    <dgm:pt modelId="{D10EEFDA-B0B7-46E9-9E7E-5E1A18BE2F48}" type="pres">
      <dgm:prSet presAssocID="{6413D354-6CE8-4201-9184-AAF0E5011A83}" presName="bgShapesFlow" presStyleCnt="0"/>
      <dgm:spPr/>
    </dgm:pt>
  </dgm:ptLst>
  <dgm:cxnLst>
    <dgm:cxn modelId="{68AD4A01-9C3F-4516-83DA-0D7711448505}" srcId="{9380A6FC-3A57-446B-B100-54599D9C2990}" destId="{AD244CA4-8293-4406-93BA-0624CE230D15}" srcOrd="1" destOrd="0" parTransId="{32254D8A-02D6-4C83-8E06-00141301BB36}" sibTransId="{080A6DA9-8D84-4FBF-9C70-C7E68255FDB0}"/>
    <dgm:cxn modelId="{26EDC705-68F4-4FBA-87E9-6A23DA873F47}" type="presOf" srcId="{1000DD8C-CE12-4665-8A1E-1897BDB2C523}" destId="{38089037-29A6-4AF7-9A7A-574D1B1F810E}" srcOrd="1" destOrd="0" presId="urn:microsoft.com/office/officeart/2005/8/layout/hierarchy5"/>
    <dgm:cxn modelId="{58780210-759D-4FD5-A46B-3CEE42536A0D}" type="presOf" srcId="{2669DF3E-71A1-4AC2-A19D-ADA6FDBC421C}" destId="{158EA0DC-8FC5-4550-8F68-7ED2C592B2D5}" srcOrd="0" destOrd="0" presId="urn:microsoft.com/office/officeart/2005/8/layout/hierarchy5"/>
    <dgm:cxn modelId="{FAC09B13-BEEC-4839-A531-E2AD7EB58DD3}" srcId="{1F05A2D5-F6A1-453E-91AA-055CFEE77021}" destId="{A9032296-119B-4F48-83F6-1D83CD198C0C}" srcOrd="1" destOrd="0" parTransId="{465B933C-BDBC-413C-AB69-46206050E840}" sibTransId="{B7E889A7-6955-4CFB-9EF7-8E55253E24D4}"/>
    <dgm:cxn modelId="{A71EB71F-5B22-443C-9D84-7DA6CB2933FE}" type="presOf" srcId="{4BFFBBAF-D9D6-4898-9A07-F5DC4540240B}" destId="{FBED2AF4-7C2E-47B0-A749-1C41A895DF0D}" srcOrd="1" destOrd="0" presId="urn:microsoft.com/office/officeart/2005/8/layout/hierarchy5"/>
    <dgm:cxn modelId="{12D85122-DCFE-405F-884C-8B5C228D2994}" srcId="{9380A6FC-3A57-446B-B100-54599D9C2990}" destId="{1F05A2D5-F6A1-453E-91AA-055CFEE77021}" srcOrd="0" destOrd="0" parTransId="{2669DF3E-71A1-4AC2-A19D-ADA6FDBC421C}" sibTransId="{5BE945BE-F293-46C2-AA7F-528035AC8617}"/>
    <dgm:cxn modelId="{DF8A2E2A-FD7D-4135-9AF6-4027EEE0EE1F}" srcId="{1F05A2D5-F6A1-453E-91AA-055CFEE77021}" destId="{13DA37A6-875A-4BBC-8046-DE1691CB208D}" srcOrd="0" destOrd="0" parTransId="{1000DD8C-CE12-4665-8A1E-1897BDB2C523}" sibTransId="{83DD82CA-196F-4E85-B817-99B65C328703}"/>
    <dgm:cxn modelId="{86C79031-6427-41F7-990F-1D77CDAC5CAE}" srcId="{23F80765-41D7-40EF-B5AF-B576B1BBB100}" destId="{2880BE09-C21A-46DE-A9DE-91657908C1BB}" srcOrd="1" destOrd="0" parTransId="{6800D235-2C5E-4486-BB5E-220E74BFC3F9}" sibTransId="{1B0F5943-0BAD-4486-B893-C37AB4BE1B95}"/>
    <dgm:cxn modelId="{EF8E183E-620B-4AA0-9228-0A6AED81C403}" type="presOf" srcId="{465B933C-BDBC-413C-AB69-46206050E840}" destId="{535D4392-3E05-40A7-9279-E9CB79E8A731}" srcOrd="1" destOrd="0" presId="urn:microsoft.com/office/officeart/2005/8/layout/hierarchy5"/>
    <dgm:cxn modelId="{D19C2D61-D93C-4C0B-8C4D-26B0A62B3EFB}" type="presOf" srcId="{23F80765-41D7-40EF-B5AF-B576B1BBB100}" destId="{5D6F5AFA-ABE2-4E96-8DE7-0B9319AC1B66}" srcOrd="0" destOrd="0" presId="urn:microsoft.com/office/officeart/2005/8/layout/hierarchy5"/>
    <dgm:cxn modelId="{E1B83661-80E6-46AF-B7FB-29B6177D22FF}" srcId="{AD244CA4-8293-4406-93BA-0624CE230D15}" destId="{C43F93A2-9EA4-47C5-A5F3-9B73705BD44C}" srcOrd="0" destOrd="0" parTransId="{4BFFBBAF-D9D6-4898-9A07-F5DC4540240B}" sibTransId="{D7BC2DC2-06F4-48DE-A498-48785912E523}"/>
    <dgm:cxn modelId="{63EBAB61-9BA8-4CE8-BBBC-CC748885EEAD}" type="presOf" srcId="{A9032296-119B-4F48-83F6-1D83CD198C0C}" destId="{8FDE6EA0-9820-4749-AAFA-7CBF078FCA66}" srcOrd="0" destOrd="0" presId="urn:microsoft.com/office/officeart/2005/8/layout/hierarchy5"/>
    <dgm:cxn modelId="{53E4C566-88FC-487D-AA24-42203520019D}" type="presOf" srcId="{6800D235-2C5E-4486-BB5E-220E74BFC3F9}" destId="{5DCC0887-01E7-4179-B1FA-FD1C83EB5A85}" srcOrd="0" destOrd="0" presId="urn:microsoft.com/office/officeart/2005/8/layout/hierarchy5"/>
    <dgm:cxn modelId="{A129A16B-278B-4797-92D6-B5128D7819BA}" type="presOf" srcId="{9380A6FC-3A57-446B-B100-54599D9C2990}" destId="{DB648BE5-2715-4AC4-83D4-CE77A2EC2DF3}" srcOrd="0" destOrd="0" presId="urn:microsoft.com/office/officeart/2005/8/layout/hierarchy5"/>
    <dgm:cxn modelId="{D9C0244D-29EF-4689-9601-1B09F645C6E2}" type="presOf" srcId="{32254D8A-02D6-4C83-8E06-00141301BB36}" destId="{838C7285-2EF3-4B9A-A5FA-693F394835DB}" srcOrd="1" destOrd="0" presId="urn:microsoft.com/office/officeart/2005/8/layout/hierarchy5"/>
    <dgm:cxn modelId="{8C6A6759-FFB8-412F-AF29-B4ADB9CE0283}" srcId="{AD244CA4-8293-4406-93BA-0624CE230D15}" destId="{DDDCEA31-7380-4869-B9E0-DE458534A87A}" srcOrd="2" destOrd="0" parTransId="{C370F871-1379-45A8-BDD9-C071DEF6D557}" sibTransId="{7CCEB454-9A6D-4978-B8D0-2A1B4F3EE619}"/>
    <dgm:cxn modelId="{B033077C-FED9-4B46-A5B7-4B15D34C36E0}" type="presOf" srcId="{9432485E-E586-4FF7-9FB6-7744D65BF520}" destId="{DD3A757F-3B40-4C33-B50F-7C60D7716AB6}" srcOrd="0" destOrd="0" presId="urn:microsoft.com/office/officeart/2005/8/layout/hierarchy5"/>
    <dgm:cxn modelId="{6B6E0680-17CC-4743-B26E-DA814C520798}" type="presOf" srcId="{C5F0952D-6F3E-4E7E-9C0C-F651DCA8427C}" destId="{4F1EDFBB-2F29-4720-A863-E63FAE969BFE}" srcOrd="0" destOrd="0" presId="urn:microsoft.com/office/officeart/2005/8/layout/hierarchy5"/>
    <dgm:cxn modelId="{AC2ABD80-5BD4-449C-9442-681F2CD01A78}" type="presOf" srcId="{DDDCEA31-7380-4869-B9E0-DE458534A87A}" destId="{2C964154-0514-405B-8BFD-E7F285BAD404}" srcOrd="0" destOrd="0" presId="urn:microsoft.com/office/officeart/2005/8/layout/hierarchy5"/>
    <dgm:cxn modelId="{6959ED81-F92B-4A5F-BFF9-F9DABB093078}" type="presOf" srcId="{C43F93A2-9EA4-47C5-A5F3-9B73705BD44C}" destId="{0F2E0E84-3399-4444-B5C8-35E71E21996F}" srcOrd="0" destOrd="0" presId="urn:microsoft.com/office/officeart/2005/8/layout/hierarchy5"/>
    <dgm:cxn modelId="{79457182-9CAC-489E-89C3-9FE071B9C332}" type="presOf" srcId="{AE0CA06A-A591-4F4A-A17C-2E4A62AEE750}" destId="{757AB3D5-F780-45EA-9AA9-B6B2F870950E}" srcOrd="1" destOrd="0" presId="urn:microsoft.com/office/officeart/2005/8/layout/hierarchy5"/>
    <dgm:cxn modelId="{34676483-100A-4A4A-983D-F140A59F7803}" srcId="{23F80765-41D7-40EF-B5AF-B576B1BBB100}" destId="{B2C6EC18-63A9-40E1-92A6-AD325C835F55}" srcOrd="0" destOrd="0" parTransId="{AE0CA06A-A591-4F4A-A17C-2E4A62AEE750}" sibTransId="{241C3669-81BD-478A-9AF8-7FC48315A691}"/>
    <dgm:cxn modelId="{0DABEB8D-71A3-4DCE-ABF0-CD9E966402A7}" type="presOf" srcId="{2880BE09-C21A-46DE-A9DE-91657908C1BB}" destId="{99F54D4B-7883-4033-8B00-0EDFDDED3D42}" srcOrd="0" destOrd="0" presId="urn:microsoft.com/office/officeart/2005/8/layout/hierarchy5"/>
    <dgm:cxn modelId="{A3E16590-B9FA-4CFB-A168-597DEDD6ED14}" type="presOf" srcId="{18144486-88DC-4108-9CCD-46D20F66DF9A}" destId="{D4AC62C6-BFF6-4788-ACE2-40A397B16ED6}" srcOrd="0" destOrd="0" presId="urn:microsoft.com/office/officeart/2005/8/layout/hierarchy5"/>
    <dgm:cxn modelId="{B815E092-A558-4398-B2A5-40082E7E0D8B}" type="presOf" srcId="{AE0CA06A-A591-4F4A-A17C-2E4A62AEE750}" destId="{66DC6897-3A0B-4CC4-A981-49E955B7DA61}" srcOrd="0" destOrd="0" presId="urn:microsoft.com/office/officeart/2005/8/layout/hierarchy5"/>
    <dgm:cxn modelId="{51064196-533D-4D21-9160-4B5707E1D56F}" type="presOf" srcId="{32254D8A-02D6-4C83-8E06-00141301BB36}" destId="{34D8F7E3-B760-4EDD-821A-23DD6196E387}" srcOrd="0" destOrd="0" presId="urn:microsoft.com/office/officeart/2005/8/layout/hierarchy5"/>
    <dgm:cxn modelId="{5F644597-836F-42E8-B5B5-F3A6FD0D1A48}" type="presOf" srcId="{B2C6EC18-63A9-40E1-92A6-AD325C835F55}" destId="{EEEE9BE9-96FB-4337-A93A-76951390F85A}" srcOrd="0" destOrd="0" presId="urn:microsoft.com/office/officeart/2005/8/layout/hierarchy5"/>
    <dgm:cxn modelId="{899604A5-3E1F-4CD1-85D5-00C208139E82}" type="presOf" srcId="{C370F871-1379-45A8-BDD9-C071DEF6D557}" destId="{3899A1D4-8328-4240-9D6E-6D499514481D}" srcOrd="1" destOrd="0" presId="urn:microsoft.com/office/officeart/2005/8/layout/hierarchy5"/>
    <dgm:cxn modelId="{77291BAE-411F-4391-A68B-CA0609B7652C}" type="presOf" srcId="{6800D235-2C5E-4486-BB5E-220E74BFC3F9}" destId="{C844EAF5-5AD5-4C07-A5C7-7CA18F561B66}" srcOrd="1" destOrd="0" presId="urn:microsoft.com/office/officeart/2005/8/layout/hierarchy5"/>
    <dgm:cxn modelId="{BDEF87AE-F117-4FFC-B739-717D5DFCD5ED}" type="presOf" srcId="{1F05A2D5-F6A1-453E-91AA-055CFEE77021}" destId="{534B0005-BB02-4A5A-ADB6-03EFF96975A8}" srcOrd="0" destOrd="0" presId="urn:microsoft.com/office/officeart/2005/8/layout/hierarchy5"/>
    <dgm:cxn modelId="{A4D227B0-B65A-4BB1-BBEF-A33CE264EFFC}" srcId="{AD244CA4-8293-4406-93BA-0624CE230D15}" destId="{C5F0952D-6F3E-4E7E-9C0C-F651DCA8427C}" srcOrd="3" destOrd="0" parTransId="{9432485E-E586-4FF7-9FB6-7744D65BF520}" sibTransId="{BDCC0B4D-4150-4E3C-B6CB-1519D0F6ABC4}"/>
    <dgm:cxn modelId="{333E30B2-55F0-4A96-B911-7B322E17E0A4}" type="presOf" srcId="{13DA37A6-875A-4BBC-8046-DE1691CB208D}" destId="{10E0F375-1AE2-421C-87D0-B54D6D2E07F3}" srcOrd="0" destOrd="0" presId="urn:microsoft.com/office/officeart/2005/8/layout/hierarchy5"/>
    <dgm:cxn modelId="{8927C1B6-585B-4FE6-94DF-C831B9A39BA6}" type="presOf" srcId="{4BFFBBAF-D9D6-4898-9A07-F5DC4540240B}" destId="{9FB94F4E-3D65-46F7-950A-25B1711EFF76}" srcOrd="0" destOrd="0" presId="urn:microsoft.com/office/officeart/2005/8/layout/hierarchy5"/>
    <dgm:cxn modelId="{6CC8A5C6-7767-4FA6-83C6-8426469051EC}" type="presOf" srcId="{1000DD8C-CE12-4665-8A1E-1897BDB2C523}" destId="{31951C07-75F0-4ABB-AC23-4A6CD4F671C7}" srcOrd="0" destOrd="0" presId="urn:microsoft.com/office/officeart/2005/8/layout/hierarchy5"/>
    <dgm:cxn modelId="{DF62B1C7-FB04-470C-B8A6-BECC76428692}" type="presOf" srcId="{A2BF59AD-C816-493F-941E-D35FD02D9915}" destId="{2D2E6B85-F63A-4E02-9E64-35E3F74CFA32}" srcOrd="0" destOrd="0" presId="urn:microsoft.com/office/officeart/2005/8/layout/hierarchy5"/>
    <dgm:cxn modelId="{AC1D3BC8-6800-475D-8556-410DC58668C4}" type="presOf" srcId="{2669DF3E-71A1-4AC2-A19D-ADA6FDBC421C}" destId="{06201120-A82C-4BA6-B8E7-AF4C0F1E7BCF}" srcOrd="1" destOrd="0" presId="urn:microsoft.com/office/officeart/2005/8/layout/hierarchy5"/>
    <dgm:cxn modelId="{ECEE4ACB-7F01-4323-BF7F-3F5399931EDE}" type="presOf" srcId="{465B933C-BDBC-413C-AB69-46206050E840}" destId="{05D7C7CC-7A36-45D0-9347-2DCE05B4E3C2}" srcOrd="0" destOrd="0" presId="urn:microsoft.com/office/officeart/2005/8/layout/hierarchy5"/>
    <dgm:cxn modelId="{8D33BBCC-FD8D-49B0-9103-830F953B3290}" type="presOf" srcId="{C370F871-1379-45A8-BDD9-C071DEF6D557}" destId="{433A496A-1F5B-4C61-875F-173957ADC322}" srcOrd="0" destOrd="0" presId="urn:microsoft.com/office/officeart/2005/8/layout/hierarchy5"/>
    <dgm:cxn modelId="{F2CECACE-A169-4476-9E5D-5D72AD4CB61B}" type="presOf" srcId="{9CDBAF59-ECB8-4520-A3CE-6526E7DD070D}" destId="{4B195378-A168-4B49-AF09-5CDD3F872880}" srcOrd="0" destOrd="0" presId="urn:microsoft.com/office/officeart/2005/8/layout/hierarchy5"/>
    <dgm:cxn modelId="{F64293E1-D168-4A72-9CFA-B1199A4FA070}" srcId="{9380A6FC-3A57-446B-B100-54599D9C2990}" destId="{23F80765-41D7-40EF-B5AF-B576B1BBB100}" srcOrd="2" destOrd="0" parTransId="{A2BF59AD-C816-493F-941E-D35FD02D9915}" sibTransId="{49ECDB56-A25D-47E6-BA4A-C44A5C7A0D42}"/>
    <dgm:cxn modelId="{CEE864E6-58A8-42FD-8096-9D206D3535BA}" type="presOf" srcId="{9432485E-E586-4FF7-9FB6-7744D65BF520}" destId="{F7A38D77-6F15-4CB2-BF34-D736A84C2917}" srcOrd="1" destOrd="0" presId="urn:microsoft.com/office/officeart/2005/8/layout/hierarchy5"/>
    <dgm:cxn modelId="{6B6701EB-C1FC-42D4-9776-2ABF2395EB3A}" type="presOf" srcId="{A2BF59AD-C816-493F-941E-D35FD02D9915}" destId="{97AC61EC-EB14-48CD-8345-B49C5F630FEF}" srcOrd="1" destOrd="0" presId="urn:microsoft.com/office/officeart/2005/8/layout/hierarchy5"/>
    <dgm:cxn modelId="{73D060ED-054C-4892-974F-60CFF6423E64}" srcId="{6413D354-6CE8-4201-9184-AAF0E5011A83}" destId="{9380A6FC-3A57-446B-B100-54599D9C2990}" srcOrd="0" destOrd="0" parTransId="{A1052759-ABE0-40E2-AC86-D6BA8FC856FE}" sibTransId="{EA9BE848-8C39-4D82-A6CB-495F39692D3D}"/>
    <dgm:cxn modelId="{285C43F1-F94F-43C2-B7DC-EE6DF867F787}" type="presOf" srcId="{9CDBAF59-ECB8-4520-A3CE-6526E7DD070D}" destId="{09502170-7CF8-49AA-9026-A278C64707C5}" srcOrd="1" destOrd="0" presId="urn:microsoft.com/office/officeart/2005/8/layout/hierarchy5"/>
    <dgm:cxn modelId="{372515F8-3B83-4ED2-B7E0-243AE9FA1E19}" srcId="{AD244CA4-8293-4406-93BA-0624CE230D15}" destId="{18144486-88DC-4108-9CCD-46D20F66DF9A}" srcOrd="1" destOrd="0" parTransId="{9CDBAF59-ECB8-4520-A3CE-6526E7DD070D}" sibTransId="{42E27775-1FA7-49E9-B330-ABA5F17DBCDF}"/>
    <dgm:cxn modelId="{AE29ACF9-05B4-4EBF-9F54-9D7C88245D5B}" type="presOf" srcId="{6413D354-6CE8-4201-9184-AAF0E5011A83}" destId="{4EFC5D5E-AEF1-458C-9390-60533F877F7D}" srcOrd="0" destOrd="0" presId="urn:microsoft.com/office/officeart/2005/8/layout/hierarchy5"/>
    <dgm:cxn modelId="{C6FDD3FF-E30F-4A35-98F2-4D7D3200A270}" type="presOf" srcId="{AD244CA4-8293-4406-93BA-0624CE230D15}" destId="{F3C04083-44AC-4CA0-8794-6739FA6FA775}" srcOrd="0" destOrd="0" presId="urn:microsoft.com/office/officeart/2005/8/layout/hierarchy5"/>
    <dgm:cxn modelId="{603CE100-3446-4E7A-A8FC-EE34E38E8BAD}" type="presParOf" srcId="{4EFC5D5E-AEF1-458C-9390-60533F877F7D}" destId="{0AA2F381-2437-481B-841A-E77B7EC458D4}" srcOrd="0" destOrd="0" presId="urn:microsoft.com/office/officeart/2005/8/layout/hierarchy5"/>
    <dgm:cxn modelId="{A8966BCA-0625-497A-B160-4BE17C2E0E4B}" type="presParOf" srcId="{0AA2F381-2437-481B-841A-E77B7EC458D4}" destId="{40B8F3A8-15A4-46ED-AFBF-100D4A9984E1}" srcOrd="0" destOrd="0" presId="urn:microsoft.com/office/officeart/2005/8/layout/hierarchy5"/>
    <dgm:cxn modelId="{4DD8B511-7A93-4469-80D9-C12BA824502C}" type="presParOf" srcId="{40B8F3A8-15A4-46ED-AFBF-100D4A9984E1}" destId="{3D7CC104-AC5D-4064-A7EA-48D3017E70F6}" srcOrd="0" destOrd="0" presId="urn:microsoft.com/office/officeart/2005/8/layout/hierarchy5"/>
    <dgm:cxn modelId="{BD0A2F26-2EB7-4EBE-9017-D508E94BAB76}" type="presParOf" srcId="{3D7CC104-AC5D-4064-A7EA-48D3017E70F6}" destId="{DB648BE5-2715-4AC4-83D4-CE77A2EC2DF3}" srcOrd="0" destOrd="0" presId="urn:microsoft.com/office/officeart/2005/8/layout/hierarchy5"/>
    <dgm:cxn modelId="{47F0E783-7994-4F61-8E0C-3A7653C542B7}" type="presParOf" srcId="{3D7CC104-AC5D-4064-A7EA-48D3017E70F6}" destId="{AF01AB9D-D979-45FC-869C-DD4BCF65AF4D}" srcOrd="1" destOrd="0" presId="urn:microsoft.com/office/officeart/2005/8/layout/hierarchy5"/>
    <dgm:cxn modelId="{9096B335-E915-45D9-B15B-179336B33CEF}" type="presParOf" srcId="{AF01AB9D-D979-45FC-869C-DD4BCF65AF4D}" destId="{158EA0DC-8FC5-4550-8F68-7ED2C592B2D5}" srcOrd="0" destOrd="0" presId="urn:microsoft.com/office/officeart/2005/8/layout/hierarchy5"/>
    <dgm:cxn modelId="{9EDAEE98-B6D6-4217-AE92-25F58BC1CEA2}" type="presParOf" srcId="{158EA0DC-8FC5-4550-8F68-7ED2C592B2D5}" destId="{06201120-A82C-4BA6-B8E7-AF4C0F1E7BCF}" srcOrd="0" destOrd="0" presId="urn:microsoft.com/office/officeart/2005/8/layout/hierarchy5"/>
    <dgm:cxn modelId="{B11B8938-7D47-4C5D-B145-18DE498C6AC4}" type="presParOf" srcId="{AF01AB9D-D979-45FC-869C-DD4BCF65AF4D}" destId="{B307F172-16FA-4957-BF28-E6F1AFAB619E}" srcOrd="1" destOrd="0" presId="urn:microsoft.com/office/officeart/2005/8/layout/hierarchy5"/>
    <dgm:cxn modelId="{7CA7FF73-14F9-428F-82B8-EF183882FD73}" type="presParOf" srcId="{B307F172-16FA-4957-BF28-E6F1AFAB619E}" destId="{534B0005-BB02-4A5A-ADB6-03EFF96975A8}" srcOrd="0" destOrd="0" presId="urn:microsoft.com/office/officeart/2005/8/layout/hierarchy5"/>
    <dgm:cxn modelId="{855E5D8B-428A-4001-AEDA-7C6E8E0AAD2B}" type="presParOf" srcId="{B307F172-16FA-4957-BF28-E6F1AFAB619E}" destId="{425F4218-719E-45BD-B399-3D95688BFFBD}" srcOrd="1" destOrd="0" presId="urn:microsoft.com/office/officeart/2005/8/layout/hierarchy5"/>
    <dgm:cxn modelId="{34571777-37A2-4D33-A29A-8256D0B3248F}" type="presParOf" srcId="{425F4218-719E-45BD-B399-3D95688BFFBD}" destId="{31951C07-75F0-4ABB-AC23-4A6CD4F671C7}" srcOrd="0" destOrd="0" presId="urn:microsoft.com/office/officeart/2005/8/layout/hierarchy5"/>
    <dgm:cxn modelId="{C295A5DB-1FF6-44A2-9073-3817324FF71F}" type="presParOf" srcId="{31951C07-75F0-4ABB-AC23-4A6CD4F671C7}" destId="{38089037-29A6-4AF7-9A7A-574D1B1F810E}" srcOrd="0" destOrd="0" presId="urn:microsoft.com/office/officeart/2005/8/layout/hierarchy5"/>
    <dgm:cxn modelId="{C8911E96-B645-4675-8166-E815BBEA1C1B}" type="presParOf" srcId="{425F4218-719E-45BD-B399-3D95688BFFBD}" destId="{91EB08F3-C8C6-4D7B-A264-923C5A2892F3}" srcOrd="1" destOrd="0" presId="urn:microsoft.com/office/officeart/2005/8/layout/hierarchy5"/>
    <dgm:cxn modelId="{9E961024-FBCE-4749-8000-88B2A1875806}" type="presParOf" srcId="{91EB08F3-C8C6-4D7B-A264-923C5A2892F3}" destId="{10E0F375-1AE2-421C-87D0-B54D6D2E07F3}" srcOrd="0" destOrd="0" presId="urn:microsoft.com/office/officeart/2005/8/layout/hierarchy5"/>
    <dgm:cxn modelId="{6FC0ECC4-684E-4C9A-838E-B184AB063C5A}" type="presParOf" srcId="{91EB08F3-C8C6-4D7B-A264-923C5A2892F3}" destId="{74E5D07B-1BAC-40A0-BBFA-4828A96E5DEE}" srcOrd="1" destOrd="0" presId="urn:microsoft.com/office/officeart/2005/8/layout/hierarchy5"/>
    <dgm:cxn modelId="{44E0B087-BE77-4181-A007-CAEE4EA580C5}" type="presParOf" srcId="{425F4218-719E-45BD-B399-3D95688BFFBD}" destId="{05D7C7CC-7A36-45D0-9347-2DCE05B4E3C2}" srcOrd="2" destOrd="0" presId="urn:microsoft.com/office/officeart/2005/8/layout/hierarchy5"/>
    <dgm:cxn modelId="{6DA8D715-E772-4326-A24E-70C8B8C041EA}" type="presParOf" srcId="{05D7C7CC-7A36-45D0-9347-2DCE05B4E3C2}" destId="{535D4392-3E05-40A7-9279-E9CB79E8A731}" srcOrd="0" destOrd="0" presId="urn:microsoft.com/office/officeart/2005/8/layout/hierarchy5"/>
    <dgm:cxn modelId="{5A933923-DD39-495D-860B-063452CBD219}" type="presParOf" srcId="{425F4218-719E-45BD-B399-3D95688BFFBD}" destId="{D838F69B-AFC4-4310-BE4A-3AD7509ACBD8}" srcOrd="3" destOrd="0" presId="urn:microsoft.com/office/officeart/2005/8/layout/hierarchy5"/>
    <dgm:cxn modelId="{2ABADF37-9E7A-48B9-9616-E77F94E4F16B}" type="presParOf" srcId="{D838F69B-AFC4-4310-BE4A-3AD7509ACBD8}" destId="{8FDE6EA0-9820-4749-AAFA-7CBF078FCA66}" srcOrd="0" destOrd="0" presId="urn:microsoft.com/office/officeart/2005/8/layout/hierarchy5"/>
    <dgm:cxn modelId="{6FF0824F-306F-48C4-B49D-CBC69A8A136C}" type="presParOf" srcId="{D838F69B-AFC4-4310-BE4A-3AD7509ACBD8}" destId="{373EB7EE-BE2B-4A6C-8452-C42FE92B7524}" srcOrd="1" destOrd="0" presId="urn:microsoft.com/office/officeart/2005/8/layout/hierarchy5"/>
    <dgm:cxn modelId="{BF653EB4-FEC9-4971-80CB-6AA8115FB895}" type="presParOf" srcId="{AF01AB9D-D979-45FC-869C-DD4BCF65AF4D}" destId="{34D8F7E3-B760-4EDD-821A-23DD6196E387}" srcOrd="2" destOrd="0" presId="urn:microsoft.com/office/officeart/2005/8/layout/hierarchy5"/>
    <dgm:cxn modelId="{BEF96B76-D6F8-4D72-B60C-624ED0A7576E}" type="presParOf" srcId="{34D8F7E3-B760-4EDD-821A-23DD6196E387}" destId="{838C7285-2EF3-4B9A-A5FA-693F394835DB}" srcOrd="0" destOrd="0" presId="urn:microsoft.com/office/officeart/2005/8/layout/hierarchy5"/>
    <dgm:cxn modelId="{A42413EF-5415-4C9B-BCB2-E9A8550A5F42}" type="presParOf" srcId="{AF01AB9D-D979-45FC-869C-DD4BCF65AF4D}" destId="{072B99E0-EC69-4759-B0FA-327C83A5E22B}" srcOrd="3" destOrd="0" presId="urn:microsoft.com/office/officeart/2005/8/layout/hierarchy5"/>
    <dgm:cxn modelId="{01326B8D-8E09-4D40-ADC8-875AD7FA8F61}" type="presParOf" srcId="{072B99E0-EC69-4759-B0FA-327C83A5E22B}" destId="{F3C04083-44AC-4CA0-8794-6739FA6FA775}" srcOrd="0" destOrd="0" presId="urn:microsoft.com/office/officeart/2005/8/layout/hierarchy5"/>
    <dgm:cxn modelId="{A9F3B17F-BADC-47D9-BA86-0FC6CA5EEBDF}" type="presParOf" srcId="{072B99E0-EC69-4759-B0FA-327C83A5E22B}" destId="{506BC7B1-9B97-45B7-B3A1-86CFA0D0D51D}" srcOrd="1" destOrd="0" presId="urn:microsoft.com/office/officeart/2005/8/layout/hierarchy5"/>
    <dgm:cxn modelId="{2E1A230D-7D31-42CA-9849-B177718C8881}" type="presParOf" srcId="{506BC7B1-9B97-45B7-B3A1-86CFA0D0D51D}" destId="{9FB94F4E-3D65-46F7-950A-25B1711EFF76}" srcOrd="0" destOrd="0" presId="urn:microsoft.com/office/officeart/2005/8/layout/hierarchy5"/>
    <dgm:cxn modelId="{8A46A938-9E1F-43B8-B12D-C7EFF2C433C7}" type="presParOf" srcId="{9FB94F4E-3D65-46F7-950A-25B1711EFF76}" destId="{FBED2AF4-7C2E-47B0-A749-1C41A895DF0D}" srcOrd="0" destOrd="0" presId="urn:microsoft.com/office/officeart/2005/8/layout/hierarchy5"/>
    <dgm:cxn modelId="{E0DCDF6C-7FE2-43D8-8861-AEE64BC957C2}" type="presParOf" srcId="{506BC7B1-9B97-45B7-B3A1-86CFA0D0D51D}" destId="{1FD1A036-E77B-4975-9C37-AD2202CC0695}" srcOrd="1" destOrd="0" presId="urn:microsoft.com/office/officeart/2005/8/layout/hierarchy5"/>
    <dgm:cxn modelId="{4F59DED3-FE11-485C-814C-66A5E16737B8}" type="presParOf" srcId="{1FD1A036-E77B-4975-9C37-AD2202CC0695}" destId="{0F2E0E84-3399-4444-B5C8-35E71E21996F}" srcOrd="0" destOrd="0" presId="urn:microsoft.com/office/officeart/2005/8/layout/hierarchy5"/>
    <dgm:cxn modelId="{A7EA1CF2-649B-4A25-91E7-04C80C2CB31F}" type="presParOf" srcId="{1FD1A036-E77B-4975-9C37-AD2202CC0695}" destId="{9828EDF2-DBC3-44F1-81DF-465BB8B27E71}" srcOrd="1" destOrd="0" presId="urn:microsoft.com/office/officeart/2005/8/layout/hierarchy5"/>
    <dgm:cxn modelId="{21A9A3BF-313E-4D29-B28A-19922CBF9AF2}" type="presParOf" srcId="{506BC7B1-9B97-45B7-B3A1-86CFA0D0D51D}" destId="{4B195378-A168-4B49-AF09-5CDD3F872880}" srcOrd="2" destOrd="0" presId="urn:microsoft.com/office/officeart/2005/8/layout/hierarchy5"/>
    <dgm:cxn modelId="{80311664-96C8-4E99-BDC8-3E52C760789D}" type="presParOf" srcId="{4B195378-A168-4B49-AF09-5CDD3F872880}" destId="{09502170-7CF8-49AA-9026-A278C64707C5}" srcOrd="0" destOrd="0" presId="urn:microsoft.com/office/officeart/2005/8/layout/hierarchy5"/>
    <dgm:cxn modelId="{6B00F421-3E55-4543-BCAC-E345E652DB59}" type="presParOf" srcId="{506BC7B1-9B97-45B7-B3A1-86CFA0D0D51D}" destId="{0B41B777-2C92-4076-AF82-D2E49E00311B}" srcOrd="3" destOrd="0" presId="urn:microsoft.com/office/officeart/2005/8/layout/hierarchy5"/>
    <dgm:cxn modelId="{B309985E-474D-4105-80E8-99DBD12076C2}" type="presParOf" srcId="{0B41B777-2C92-4076-AF82-D2E49E00311B}" destId="{D4AC62C6-BFF6-4788-ACE2-40A397B16ED6}" srcOrd="0" destOrd="0" presId="urn:microsoft.com/office/officeart/2005/8/layout/hierarchy5"/>
    <dgm:cxn modelId="{575E2AEF-6E2F-4D1E-9718-CA15FAF3B057}" type="presParOf" srcId="{0B41B777-2C92-4076-AF82-D2E49E00311B}" destId="{5AE17EAD-3052-4FA6-9108-57413F6035BB}" srcOrd="1" destOrd="0" presId="urn:microsoft.com/office/officeart/2005/8/layout/hierarchy5"/>
    <dgm:cxn modelId="{056E97C1-2857-4042-8C78-31C32C63F230}" type="presParOf" srcId="{506BC7B1-9B97-45B7-B3A1-86CFA0D0D51D}" destId="{433A496A-1F5B-4C61-875F-173957ADC322}" srcOrd="4" destOrd="0" presId="urn:microsoft.com/office/officeart/2005/8/layout/hierarchy5"/>
    <dgm:cxn modelId="{EC80D480-098B-497E-B21B-EF513C1E7FD2}" type="presParOf" srcId="{433A496A-1F5B-4C61-875F-173957ADC322}" destId="{3899A1D4-8328-4240-9D6E-6D499514481D}" srcOrd="0" destOrd="0" presId="urn:microsoft.com/office/officeart/2005/8/layout/hierarchy5"/>
    <dgm:cxn modelId="{1ED0C87C-9FF1-4E60-ACB8-8E39372A6751}" type="presParOf" srcId="{506BC7B1-9B97-45B7-B3A1-86CFA0D0D51D}" destId="{9812EFDF-8E34-4575-B395-5643DD5635AE}" srcOrd="5" destOrd="0" presId="urn:microsoft.com/office/officeart/2005/8/layout/hierarchy5"/>
    <dgm:cxn modelId="{9076C7BC-8B19-424D-8430-E8B9D47BF367}" type="presParOf" srcId="{9812EFDF-8E34-4575-B395-5643DD5635AE}" destId="{2C964154-0514-405B-8BFD-E7F285BAD404}" srcOrd="0" destOrd="0" presId="urn:microsoft.com/office/officeart/2005/8/layout/hierarchy5"/>
    <dgm:cxn modelId="{A1EC96C1-DF1C-4B24-9C46-A26B2655CABE}" type="presParOf" srcId="{9812EFDF-8E34-4575-B395-5643DD5635AE}" destId="{6DADB8D9-6397-447D-A287-D084E516F584}" srcOrd="1" destOrd="0" presId="urn:microsoft.com/office/officeart/2005/8/layout/hierarchy5"/>
    <dgm:cxn modelId="{B7FF5FE0-3F21-4609-AFE3-FFAF0E3ABE62}" type="presParOf" srcId="{506BC7B1-9B97-45B7-B3A1-86CFA0D0D51D}" destId="{DD3A757F-3B40-4C33-B50F-7C60D7716AB6}" srcOrd="6" destOrd="0" presId="urn:microsoft.com/office/officeart/2005/8/layout/hierarchy5"/>
    <dgm:cxn modelId="{C93DC282-FC21-4B49-BC5E-D1E5545B1861}" type="presParOf" srcId="{DD3A757F-3B40-4C33-B50F-7C60D7716AB6}" destId="{F7A38D77-6F15-4CB2-BF34-D736A84C2917}" srcOrd="0" destOrd="0" presId="urn:microsoft.com/office/officeart/2005/8/layout/hierarchy5"/>
    <dgm:cxn modelId="{3A561015-E6F1-4E05-9B2B-4313BF9D1839}" type="presParOf" srcId="{506BC7B1-9B97-45B7-B3A1-86CFA0D0D51D}" destId="{B71BF430-F3AB-4648-877E-6460556A78A2}" srcOrd="7" destOrd="0" presId="urn:microsoft.com/office/officeart/2005/8/layout/hierarchy5"/>
    <dgm:cxn modelId="{7EE843BD-0B82-44B4-99F7-B6D7A74A9487}" type="presParOf" srcId="{B71BF430-F3AB-4648-877E-6460556A78A2}" destId="{4F1EDFBB-2F29-4720-A863-E63FAE969BFE}" srcOrd="0" destOrd="0" presId="urn:microsoft.com/office/officeart/2005/8/layout/hierarchy5"/>
    <dgm:cxn modelId="{836CC232-DCD0-4AE7-8540-96DDE1765C05}" type="presParOf" srcId="{B71BF430-F3AB-4648-877E-6460556A78A2}" destId="{E09ED61C-F82C-4416-856D-206163998D80}" srcOrd="1" destOrd="0" presId="urn:microsoft.com/office/officeart/2005/8/layout/hierarchy5"/>
    <dgm:cxn modelId="{3DEB0F6B-C7C4-46AF-ABB7-9FE04B20A76B}" type="presParOf" srcId="{AF01AB9D-D979-45FC-869C-DD4BCF65AF4D}" destId="{2D2E6B85-F63A-4E02-9E64-35E3F74CFA32}" srcOrd="4" destOrd="0" presId="urn:microsoft.com/office/officeart/2005/8/layout/hierarchy5"/>
    <dgm:cxn modelId="{3F1CC84B-9B59-463F-B38B-B6B1E11CA244}" type="presParOf" srcId="{2D2E6B85-F63A-4E02-9E64-35E3F74CFA32}" destId="{97AC61EC-EB14-48CD-8345-B49C5F630FEF}" srcOrd="0" destOrd="0" presId="urn:microsoft.com/office/officeart/2005/8/layout/hierarchy5"/>
    <dgm:cxn modelId="{DC415A54-2350-4380-84C3-CD91EF71DDB9}" type="presParOf" srcId="{AF01AB9D-D979-45FC-869C-DD4BCF65AF4D}" destId="{12DC8B8C-4783-4A6F-ABB2-23EF3D846AC1}" srcOrd="5" destOrd="0" presId="urn:microsoft.com/office/officeart/2005/8/layout/hierarchy5"/>
    <dgm:cxn modelId="{4CFBD774-BAAE-4F78-A0F6-041DFBD6E9A4}" type="presParOf" srcId="{12DC8B8C-4783-4A6F-ABB2-23EF3D846AC1}" destId="{5D6F5AFA-ABE2-4E96-8DE7-0B9319AC1B66}" srcOrd="0" destOrd="0" presId="urn:microsoft.com/office/officeart/2005/8/layout/hierarchy5"/>
    <dgm:cxn modelId="{3C9376C0-2D6F-46D6-ADC7-4F57A35232FF}" type="presParOf" srcId="{12DC8B8C-4783-4A6F-ABB2-23EF3D846AC1}" destId="{73FA80D7-78E6-4A17-AC0F-7C0BB85846CB}" srcOrd="1" destOrd="0" presId="urn:microsoft.com/office/officeart/2005/8/layout/hierarchy5"/>
    <dgm:cxn modelId="{B046574F-4071-4473-8D63-7318CBE9C4E9}" type="presParOf" srcId="{73FA80D7-78E6-4A17-AC0F-7C0BB85846CB}" destId="{66DC6897-3A0B-4CC4-A981-49E955B7DA61}" srcOrd="0" destOrd="0" presId="urn:microsoft.com/office/officeart/2005/8/layout/hierarchy5"/>
    <dgm:cxn modelId="{7A3CE50C-6B62-4078-97BB-9C23515062C8}" type="presParOf" srcId="{66DC6897-3A0B-4CC4-A981-49E955B7DA61}" destId="{757AB3D5-F780-45EA-9AA9-B6B2F870950E}" srcOrd="0" destOrd="0" presId="urn:microsoft.com/office/officeart/2005/8/layout/hierarchy5"/>
    <dgm:cxn modelId="{1D4D800B-B48B-4D53-837D-46DAF50076A2}" type="presParOf" srcId="{73FA80D7-78E6-4A17-AC0F-7C0BB85846CB}" destId="{D44158A8-151E-4862-80D4-6EAD93D58E4C}" srcOrd="1" destOrd="0" presId="urn:microsoft.com/office/officeart/2005/8/layout/hierarchy5"/>
    <dgm:cxn modelId="{FF9C3181-FA62-4C41-80CE-8DD4807FD2CF}" type="presParOf" srcId="{D44158A8-151E-4862-80D4-6EAD93D58E4C}" destId="{EEEE9BE9-96FB-4337-A93A-76951390F85A}" srcOrd="0" destOrd="0" presId="urn:microsoft.com/office/officeart/2005/8/layout/hierarchy5"/>
    <dgm:cxn modelId="{D0D0D08D-2A7E-43BA-A007-5F8867A76A09}" type="presParOf" srcId="{D44158A8-151E-4862-80D4-6EAD93D58E4C}" destId="{87643A15-1F4D-4650-930D-3DCB80B07370}" srcOrd="1" destOrd="0" presId="urn:microsoft.com/office/officeart/2005/8/layout/hierarchy5"/>
    <dgm:cxn modelId="{3F5327B7-EF09-4BB5-BDBA-18D3A1C3E0E2}" type="presParOf" srcId="{73FA80D7-78E6-4A17-AC0F-7C0BB85846CB}" destId="{5DCC0887-01E7-4179-B1FA-FD1C83EB5A85}" srcOrd="2" destOrd="0" presId="urn:microsoft.com/office/officeart/2005/8/layout/hierarchy5"/>
    <dgm:cxn modelId="{6DD8FC43-6CB9-4442-B126-D2FCD96E3E85}" type="presParOf" srcId="{5DCC0887-01E7-4179-B1FA-FD1C83EB5A85}" destId="{C844EAF5-5AD5-4C07-A5C7-7CA18F561B66}" srcOrd="0" destOrd="0" presId="urn:microsoft.com/office/officeart/2005/8/layout/hierarchy5"/>
    <dgm:cxn modelId="{4EB3B246-02D5-4427-AF9B-7B3D34851950}" type="presParOf" srcId="{73FA80D7-78E6-4A17-AC0F-7C0BB85846CB}" destId="{FCDC5FD3-FDB1-4D03-90CD-37715768572D}" srcOrd="3" destOrd="0" presId="urn:microsoft.com/office/officeart/2005/8/layout/hierarchy5"/>
    <dgm:cxn modelId="{08F417D2-D2D8-40E0-9E14-0A55F6E68AD3}" type="presParOf" srcId="{FCDC5FD3-FDB1-4D03-90CD-37715768572D}" destId="{99F54D4B-7883-4033-8B00-0EDFDDED3D42}" srcOrd="0" destOrd="0" presId="urn:microsoft.com/office/officeart/2005/8/layout/hierarchy5"/>
    <dgm:cxn modelId="{640C05DA-DA7F-4AE2-AE1A-568157B62746}" type="presParOf" srcId="{FCDC5FD3-FDB1-4D03-90CD-37715768572D}" destId="{683F6DC6-8A0F-42B0-8E42-68EBF4496393}" srcOrd="1" destOrd="0" presId="urn:microsoft.com/office/officeart/2005/8/layout/hierarchy5"/>
    <dgm:cxn modelId="{965B4621-DFA1-4E6A-A511-F06FFD5B22C2}" type="presParOf" srcId="{4EFC5D5E-AEF1-458C-9390-60533F877F7D}" destId="{D10EEFDA-B0B7-46E9-9E7E-5E1A18BE2F48}" srcOrd="1" destOrd="0" presId="urn:microsoft.com/office/officeart/2005/8/layout/hierarchy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648BE5-2715-4AC4-83D4-CE77A2EC2DF3}">
      <dsp:nvSpPr>
        <dsp:cNvPr id="0" name=""/>
        <dsp:cNvSpPr/>
      </dsp:nvSpPr>
      <dsp:spPr>
        <a:xfrm>
          <a:off x="16849" y="1640292"/>
          <a:ext cx="887290" cy="44364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100000"/>
            </a:lnSpc>
            <a:spcBef>
              <a:spcPct val="0"/>
            </a:spcBef>
            <a:spcAft>
              <a:spcPts val="0"/>
            </a:spcAft>
            <a:buNone/>
          </a:pPr>
          <a:r>
            <a:rPr lang="en-US" sz="1100" kern="1200" dirty="0"/>
            <a:t>Liver Cancer</a:t>
          </a:r>
        </a:p>
      </dsp:txBody>
      <dsp:txXfrm>
        <a:off x="29843" y="1653286"/>
        <a:ext cx="861302" cy="417657"/>
      </dsp:txXfrm>
    </dsp:sp>
    <dsp:sp modelId="{158EA0DC-8FC5-4550-8F68-7ED2C592B2D5}">
      <dsp:nvSpPr>
        <dsp:cNvPr id="0" name=""/>
        <dsp:cNvSpPr/>
      </dsp:nvSpPr>
      <dsp:spPr>
        <a:xfrm rot="18907269">
          <a:off x="708500" y="1378441"/>
          <a:ext cx="1342755" cy="19885"/>
        </a:xfrm>
        <a:custGeom>
          <a:avLst/>
          <a:gdLst/>
          <a:ahLst/>
          <a:cxnLst/>
          <a:rect l="0" t="0" r="0" b="0"/>
          <a:pathLst>
            <a:path>
              <a:moveTo>
                <a:pt x="0" y="9942"/>
              </a:moveTo>
              <a:lnTo>
                <a:pt x="1342755" y="9942"/>
              </a:lnTo>
            </a:path>
          </a:pathLst>
        </a:custGeom>
        <a:noFill/>
        <a:ln w="6350" cap="flat" cmpd="sng" algn="ctr">
          <a:solidFill>
            <a:schemeClr val="accent3"/>
          </a:solidFill>
          <a:prstDash val="solid"/>
          <a:miter lim="800000"/>
        </a:ln>
        <a:effectLst/>
      </dsp:spPr>
      <dsp:style>
        <a:lnRef idx="1">
          <a:schemeClr val="accent3"/>
        </a:lnRef>
        <a:fillRef idx="0">
          <a:schemeClr val="accent3"/>
        </a:fillRef>
        <a:effectRef idx="0">
          <a:schemeClr val="accent3"/>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1346309" y="1354815"/>
        <a:ext cx="67137" cy="67137"/>
      </dsp:txXfrm>
    </dsp:sp>
    <dsp:sp modelId="{534B0005-BB02-4A5A-ADB6-03EFF96975A8}">
      <dsp:nvSpPr>
        <dsp:cNvPr id="0" name=""/>
        <dsp:cNvSpPr/>
      </dsp:nvSpPr>
      <dsp:spPr>
        <a:xfrm>
          <a:off x="1855617" y="692830"/>
          <a:ext cx="887290" cy="443645"/>
        </a:xfrm>
        <a:prstGeom prst="roundRect">
          <a:avLst>
            <a:gd name="adj" fmla="val 10000"/>
          </a:avLst>
        </a:prstGeom>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w="6350" cap="flat" cmpd="sng" algn="ctr">
          <a:solidFill>
            <a:schemeClr val="accent3"/>
          </a:solidFill>
          <a:prstDash val="solid"/>
          <a:miter lim="800000"/>
        </a:ln>
        <a:effectLst/>
      </dsp:spPr>
      <dsp:style>
        <a:lnRef idx="1">
          <a:schemeClr val="accent3"/>
        </a:lnRef>
        <a:fillRef idx="3">
          <a:schemeClr val="accent3"/>
        </a:fillRef>
        <a:effectRef idx="2">
          <a:schemeClr val="accent3"/>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100000"/>
            </a:lnSpc>
            <a:spcBef>
              <a:spcPct val="0"/>
            </a:spcBef>
            <a:spcAft>
              <a:spcPts val="0"/>
            </a:spcAft>
            <a:buNone/>
          </a:pPr>
          <a:r>
            <a:rPr lang="en-US" sz="1400" kern="1200" dirty="0"/>
            <a:t>Viral</a:t>
          </a:r>
        </a:p>
      </dsp:txBody>
      <dsp:txXfrm>
        <a:off x="1868611" y="705824"/>
        <a:ext cx="861302" cy="417657"/>
      </dsp:txXfrm>
    </dsp:sp>
    <dsp:sp modelId="{31951C07-75F0-4ABB-AC23-4A6CD4F671C7}">
      <dsp:nvSpPr>
        <dsp:cNvPr id="0" name=""/>
        <dsp:cNvSpPr/>
      </dsp:nvSpPr>
      <dsp:spPr>
        <a:xfrm rot="19942197">
          <a:off x="2662709" y="578573"/>
          <a:ext cx="1406488" cy="19885"/>
        </a:xfrm>
        <a:custGeom>
          <a:avLst/>
          <a:gdLst/>
          <a:ahLst/>
          <a:cxnLst/>
          <a:rect l="0" t="0" r="0" b="0"/>
          <a:pathLst>
            <a:path>
              <a:moveTo>
                <a:pt x="0" y="9942"/>
              </a:moveTo>
              <a:lnTo>
                <a:pt x="1406488" y="9942"/>
              </a:lnTo>
            </a:path>
          </a:pathLst>
        </a:custGeom>
        <a:noFill/>
        <a:ln w="6350" cap="flat" cmpd="sng" algn="ctr">
          <a:solidFill>
            <a:schemeClr val="accent3"/>
          </a:solidFill>
          <a:prstDash val="solid"/>
          <a:miter lim="800000"/>
        </a:ln>
        <a:effectLst/>
      </dsp:spPr>
      <dsp:style>
        <a:lnRef idx="1">
          <a:schemeClr val="accent3"/>
        </a:lnRef>
        <a:fillRef idx="0">
          <a:schemeClr val="accent3"/>
        </a:fillRef>
        <a:effectRef idx="0">
          <a:schemeClr val="accent3"/>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330791" y="553353"/>
        <a:ext cx="70324" cy="70324"/>
      </dsp:txXfrm>
    </dsp:sp>
    <dsp:sp modelId="{10E0F375-1AE2-421C-87D0-B54D6D2E07F3}">
      <dsp:nvSpPr>
        <dsp:cNvPr id="0" name=""/>
        <dsp:cNvSpPr/>
      </dsp:nvSpPr>
      <dsp:spPr>
        <a:xfrm>
          <a:off x="3989000" y="40556"/>
          <a:ext cx="887290" cy="443645"/>
        </a:xfrm>
        <a:prstGeom prst="roundRect">
          <a:avLst>
            <a:gd name="adj" fmla="val 10000"/>
          </a:avLst>
        </a:prstGeom>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w="6350" cap="flat" cmpd="sng" algn="ctr">
          <a:solidFill>
            <a:schemeClr val="accent3"/>
          </a:solidFill>
          <a:prstDash val="solid"/>
          <a:miter lim="800000"/>
        </a:ln>
        <a:effectLst/>
      </dsp:spPr>
      <dsp:style>
        <a:lnRef idx="1">
          <a:schemeClr val="accent3"/>
        </a:lnRef>
        <a:fillRef idx="3">
          <a:schemeClr val="accent3"/>
        </a:fillRef>
        <a:effectRef idx="2">
          <a:schemeClr val="accent3"/>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100000"/>
            </a:lnSpc>
            <a:spcBef>
              <a:spcPct val="0"/>
            </a:spcBef>
            <a:spcAft>
              <a:spcPts val="0"/>
            </a:spcAft>
            <a:buNone/>
          </a:pPr>
          <a:r>
            <a:rPr lang="en-US" sz="1400" kern="1200" dirty="0"/>
            <a:t>HBV </a:t>
          </a:r>
        </a:p>
        <a:p>
          <a:pPr marL="0" lvl="0" indent="0" algn="ctr" defTabSz="622300">
            <a:lnSpc>
              <a:spcPct val="100000"/>
            </a:lnSpc>
            <a:spcBef>
              <a:spcPct val="0"/>
            </a:spcBef>
            <a:spcAft>
              <a:spcPts val="0"/>
            </a:spcAft>
            <a:buNone/>
          </a:pPr>
          <a:r>
            <a:rPr lang="en-US" sz="900" kern="1200" dirty="0"/>
            <a:t>(birthplace)</a:t>
          </a:r>
        </a:p>
      </dsp:txBody>
      <dsp:txXfrm>
        <a:off x="4001994" y="53550"/>
        <a:ext cx="861302" cy="417657"/>
      </dsp:txXfrm>
    </dsp:sp>
    <dsp:sp modelId="{05D7C7CC-7A36-45D0-9347-2DCE05B4E3C2}">
      <dsp:nvSpPr>
        <dsp:cNvPr id="0" name=""/>
        <dsp:cNvSpPr/>
      </dsp:nvSpPr>
      <dsp:spPr>
        <a:xfrm rot="21010357">
          <a:off x="2733629" y="796784"/>
          <a:ext cx="1264649" cy="19885"/>
        </a:xfrm>
        <a:custGeom>
          <a:avLst/>
          <a:gdLst/>
          <a:ahLst/>
          <a:cxnLst/>
          <a:rect l="0" t="0" r="0" b="0"/>
          <a:pathLst>
            <a:path>
              <a:moveTo>
                <a:pt x="0" y="9942"/>
              </a:moveTo>
              <a:lnTo>
                <a:pt x="1264649" y="9942"/>
              </a:lnTo>
            </a:path>
          </a:pathLst>
        </a:custGeom>
        <a:noFill/>
        <a:ln w="6350" cap="flat" cmpd="sng" algn="ctr">
          <a:solidFill>
            <a:schemeClr val="accent3"/>
          </a:solidFill>
          <a:prstDash val="solid"/>
          <a:miter lim="800000"/>
        </a:ln>
        <a:effectLst/>
      </dsp:spPr>
      <dsp:style>
        <a:lnRef idx="1">
          <a:schemeClr val="accent3"/>
        </a:lnRef>
        <a:fillRef idx="0">
          <a:schemeClr val="accent3"/>
        </a:fillRef>
        <a:effectRef idx="0">
          <a:schemeClr val="accent3"/>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334337" y="775111"/>
        <a:ext cx="63232" cy="63232"/>
      </dsp:txXfrm>
    </dsp:sp>
    <dsp:sp modelId="{8FDE6EA0-9820-4749-AAFA-7CBF078FCA66}">
      <dsp:nvSpPr>
        <dsp:cNvPr id="0" name=""/>
        <dsp:cNvSpPr/>
      </dsp:nvSpPr>
      <dsp:spPr>
        <a:xfrm>
          <a:off x="3989000" y="476979"/>
          <a:ext cx="887290" cy="443645"/>
        </a:xfrm>
        <a:prstGeom prst="roundRect">
          <a:avLst>
            <a:gd name="adj" fmla="val 10000"/>
          </a:avLst>
        </a:prstGeom>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w="6350" cap="flat" cmpd="sng" algn="ctr">
          <a:solidFill>
            <a:schemeClr val="accent3"/>
          </a:solidFill>
          <a:prstDash val="solid"/>
          <a:miter lim="800000"/>
        </a:ln>
        <a:effectLst/>
      </dsp:spPr>
      <dsp:style>
        <a:lnRef idx="1">
          <a:schemeClr val="accent3"/>
        </a:lnRef>
        <a:fillRef idx="3">
          <a:schemeClr val="accent3"/>
        </a:fillRef>
        <a:effectRef idx="2">
          <a:schemeClr val="accent3"/>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100000"/>
            </a:lnSpc>
            <a:spcBef>
              <a:spcPct val="0"/>
            </a:spcBef>
            <a:spcAft>
              <a:spcPts val="0"/>
            </a:spcAft>
            <a:buNone/>
          </a:pPr>
          <a:r>
            <a:rPr lang="en-US" sz="1400" kern="1200" dirty="0"/>
            <a:t>HCV </a:t>
          </a:r>
        </a:p>
        <a:p>
          <a:pPr marL="0" lvl="0" indent="0" algn="ctr" defTabSz="622300">
            <a:lnSpc>
              <a:spcPct val="100000"/>
            </a:lnSpc>
            <a:spcBef>
              <a:spcPct val="0"/>
            </a:spcBef>
            <a:spcAft>
              <a:spcPts val="0"/>
            </a:spcAft>
            <a:buNone/>
          </a:pPr>
          <a:r>
            <a:rPr lang="en-US" sz="900" kern="1200" dirty="0"/>
            <a:t>(birth cohort)</a:t>
          </a:r>
        </a:p>
      </dsp:txBody>
      <dsp:txXfrm>
        <a:off x="4001994" y="489973"/>
        <a:ext cx="861302" cy="417657"/>
      </dsp:txXfrm>
    </dsp:sp>
    <dsp:sp modelId="{34D8F7E3-B760-4EDD-821A-23DD6196E387}">
      <dsp:nvSpPr>
        <dsp:cNvPr id="0" name=""/>
        <dsp:cNvSpPr/>
      </dsp:nvSpPr>
      <dsp:spPr>
        <a:xfrm rot="85095">
          <a:off x="903995" y="1863873"/>
          <a:ext cx="945529" cy="19885"/>
        </a:xfrm>
        <a:custGeom>
          <a:avLst/>
          <a:gdLst/>
          <a:ahLst/>
          <a:cxnLst/>
          <a:rect l="0" t="0" r="0" b="0"/>
          <a:pathLst>
            <a:path>
              <a:moveTo>
                <a:pt x="0" y="9942"/>
              </a:moveTo>
              <a:lnTo>
                <a:pt x="945529" y="9942"/>
              </a:lnTo>
            </a:path>
          </a:pathLst>
        </a:custGeom>
        <a:noFill/>
        <a:ln w="6350" cap="flat" cmpd="sng" algn="ctr">
          <a:solidFill>
            <a:schemeClr val="accent2"/>
          </a:solidFill>
          <a:prstDash val="solid"/>
          <a:miter lim="800000"/>
        </a:ln>
        <a:effectLst/>
      </dsp:spPr>
      <dsp:style>
        <a:lnRef idx="1">
          <a:schemeClr val="accent2"/>
        </a:lnRef>
        <a:fillRef idx="0">
          <a:schemeClr val="accent2"/>
        </a:fillRef>
        <a:effectRef idx="0">
          <a:schemeClr val="accent2"/>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1353121" y="1850177"/>
        <a:ext cx="47276" cy="47276"/>
      </dsp:txXfrm>
    </dsp:sp>
    <dsp:sp modelId="{F3C04083-44AC-4CA0-8794-6739FA6FA775}">
      <dsp:nvSpPr>
        <dsp:cNvPr id="0" name=""/>
        <dsp:cNvSpPr/>
      </dsp:nvSpPr>
      <dsp:spPr>
        <a:xfrm>
          <a:off x="1849379" y="1663694"/>
          <a:ext cx="887290" cy="443645"/>
        </a:xfrm>
        <a:prstGeom prst="roundRect">
          <a:avLst>
            <a:gd name="adj" fmla="val 10000"/>
          </a:avLst>
        </a:prstGeom>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6350" cap="flat" cmpd="sng" algn="ctr">
          <a:solidFill>
            <a:schemeClr val="accent2"/>
          </a:solidFill>
          <a:prstDash val="solid"/>
          <a:miter lim="800000"/>
        </a:ln>
        <a:effectLst/>
      </dsp:spPr>
      <dsp:style>
        <a:lnRef idx="1">
          <a:schemeClr val="accent2"/>
        </a:lnRef>
        <a:fillRef idx="3">
          <a:schemeClr val="accent2"/>
        </a:fillRef>
        <a:effectRef idx="2">
          <a:schemeClr val="accent2"/>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100000"/>
            </a:lnSpc>
            <a:spcBef>
              <a:spcPct val="0"/>
            </a:spcBef>
            <a:spcAft>
              <a:spcPts val="0"/>
            </a:spcAft>
            <a:buNone/>
          </a:pPr>
          <a:r>
            <a:rPr lang="en-US" sz="1200" kern="1200" dirty="0"/>
            <a:t>Metabolic</a:t>
          </a:r>
        </a:p>
      </dsp:txBody>
      <dsp:txXfrm>
        <a:off x="1862373" y="1676688"/>
        <a:ext cx="861302" cy="417657"/>
      </dsp:txXfrm>
    </dsp:sp>
    <dsp:sp modelId="{9FB94F4E-3D65-46F7-950A-25B1711EFF76}">
      <dsp:nvSpPr>
        <dsp:cNvPr id="0" name=""/>
        <dsp:cNvSpPr/>
      </dsp:nvSpPr>
      <dsp:spPr>
        <a:xfrm rot="19983646">
          <a:off x="2660452" y="1557363"/>
          <a:ext cx="1404765" cy="19885"/>
        </a:xfrm>
        <a:custGeom>
          <a:avLst/>
          <a:gdLst/>
          <a:ahLst/>
          <a:cxnLst/>
          <a:rect l="0" t="0" r="0" b="0"/>
          <a:pathLst>
            <a:path>
              <a:moveTo>
                <a:pt x="0" y="9942"/>
              </a:moveTo>
              <a:lnTo>
                <a:pt x="1404765" y="9942"/>
              </a:lnTo>
            </a:path>
          </a:pathLst>
        </a:custGeom>
        <a:noFill/>
        <a:ln w="6350" cap="flat" cmpd="sng" algn="ctr">
          <a:solidFill>
            <a:schemeClr val="accent2"/>
          </a:solidFill>
          <a:prstDash val="solid"/>
          <a:miter lim="800000"/>
        </a:ln>
        <a:effectLst/>
      </dsp:spPr>
      <dsp:style>
        <a:lnRef idx="1">
          <a:schemeClr val="accent2"/>
        </a:lnRef>
        <a:fillRef idx="0">
          <a:schemeClr val="accent2"/>
        </a:fillRef>
        <a:effectRef idx="0">
          <a:schemeClr val="accent2"/>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327715" y="1532187"/>
        <a:ext cx="70238" cy="70238"/>
      </dsp:txXfrm>
    </dsp:sp>
    <dsp:sp modelId="{0F2E0E84-3399-4444-B5C8-35E71E21996F}">
      <dsp:nvSpPr>
        <dsp:cNvPr id="0" name=""/>
        <dsp:cNvSpPr/>
      </dsp:nvSpPr>
      <dsp:spPr>
        <a:xfrm>
          <a:off x="3989000" y="1027272"/>
          <a:ext cx="887290" cy="443645"/>
        </a:xfrm>
        <a:prstGeom prst="roundRect">
          <a:avLst>
            <a:gd name="adj" fmla="val 10000"/>
          </a:avLst>
        </a:prstGeom>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6350" cap="flat" cmpd="sng" algn="ctr">
          <a:solidFill>
            <a:schemeClr val="accent2"/>
          </a:solidFill>
          <a:prstDash val="solid"/>
          <a:miter lim="800000"/>
        </a:ln>
        <a:effectLst/>
      </dsp:spPr>
      <dsp:style>
        <a:lnRef idx="1">
          <a:schemeClr val="accent2"/>
        </a:lnRef>
        <a:fillRef idx="3">
          <a:schemeClr val="accent2"/>
        </a:fillRef>
        <a:effectRef idx="2">
          <a:schemeClr val="accent2"/>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100000"/>
            </a:lnSpc>
            <a:spcBef>
              <a:spcPct val="0"/>
            </a:spcBef>
            <a:spcAft>
              <a:spcPts val="0"/>
            </a:spcAft>
            <a:buNone/>
          </a:pPr>
          <a:r>
            <a:rPr lang="en-US" sz="1100" kern="1200" dirty="0"/>
            <a:t>High Glucose</a:t>
          </a:r>
        </a:p>
      </dsp:txBody>
      <dsp:txXfrm>
        <a:off x="4001994" y="1040266"/>
        <a:ext cx="861302" cy="417657"/>
      </dsp:txXfrm>
    </dsp:sp>
    <dsp:sp modelId="{4B195378-A168-4B49-AF09-5CDD3F872880}">
      <dsp:nvSpPr>
        <dsp:cNvPr id="0" name=""/>
        <dsp:cNvSpPr/>
      </dsp:nvSpPr>
      <dsp:spPr>
        <a:xfrm rot="21132775">
          <a:off x="2730841" y="1789944"/>
          <a:ext cx="1263986" cy="19885"/>
        </a:xfrm>
        <a:custGeom>
          <a:avLst/>
          <a:gdLst/>
          <a:ahLst/>
          <a:cxnLst/>
          <a:rect l="0" t="0" r="0" b="0"/>
          <a:pathLst>
            <a:path>
              <a:moveTo>
                <a:pt x="0" y="9942"/>
              </a:moveTo>
              <a:lnTo>
                <a:pt x="1263986" y="9942"/>
              </a:lnTo>
            </a:path>
          </a:pathLst>
        </a:custGeom>
        <a:noFill/>
        <a:ln w="6350" cap="flat" cmpd="sng" algn="ctr">
          <a:solidFill>
            <a:schemeClr val="accent2"/>
          </a:solidFill>
          <a:prstDash val="solid"/>
          <a:miter lim="800000"/>
        </a:ln>
        <a:effectLst/>
      </dsp:spPr>
      <dsp:style>
        <a:lnRef idx="1">
          <a:schemeClr val="accent2"/>
        </a:lnRef>
        <a:fillRef idx="0">
          <a:schemeClr val="accent2"/>
        </a:fillRef>
        <a:effectRef idx="0">
          <a:schemeClr val="accent2"/>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331235" y="1768287"/>
        <a:ext cx="63199" cy="63199"/>
      </dsp:txXfrm>
    </dsp:sp>
    <dsp:sp modelId="{D4AC62C6-BFF6-4788-ACE2-40A397B16ED6}">
      <dsp:nvSpPr>
        <dsp:cNvPr id="0" name=""/>
        <dsp:cNvSpPr/>
      </dsp:nvSpPr>
      <dsp:spPr>
        <a:xfrm>
          <a:off x="3989000" y="1492434"/>
          <a:ext cx="887290" cy="443645"/>
        </a:xfrm>
        <a:prstGeom prst="roundRect">
          <a:avLst>
            <a:gd name="adj" fmla="val 10000"/>
          </a:avLst>
        </a:prstGeom>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6350" cap="flat" cmpd="sng" algn="ctr">
          <a:solidFill>
            <a:schemeClr val="accent2"/>
          </a:solidFill>
          <a:prstDash val="solid"/>
          <a:miter lim="800000"/>
        </a:ln>
        <a:effectLst/>
      </dsp:spPr>
      <dsp:style>
        <a:lnRef idx="1">
          <a:schemeClr val="accent2"/>
        </a:lnRef>
        <a:fillRef idx="3">
          <a:schemeClr val="accent2"/>
        </a:fillRef>
        <a:effectRef idx="2">
          <a:schemeClr val="accent2"/>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100000"/>
            </a:lnSpc>
            <a:spcBef>
              <a:spcPct val="0"/>
            </a:spcBef>
            <a:spcAft>
              <a:spcPts val="0"/>
            </a:spcAft>
            <a:buNone/>
          </a:pPr>
          <a:r>
            <a:rPr lang="en-US" sz="1100" kern="1200" dirty="0"/>
            <a:t>Large Waist</a:t>
          </a:r>
        </a:p>
      </dsp:txBody>
      <dsp:txXfrm>
        <a:off x="4001994" y="1505428"/>
        <a:ext cx="861302" cy="417657"/>
      </dsp:txXfrm>
    </dsp:sp>
    <dsp:sp modelId="{433A496A-1F5B-4C61-875F-173957ADC322}">
      <dsp:nvSpPr>
        <dsp:cNvPr id="0" name=""/>
        <dsp:cNvSpPr/>
      </dsp:nvSpPr>
      <dsp:spPr>
        <a:xfrm rot="804184">
          <a:off x="2719137" y="2024783"/>
          <a:ext cx="1287394" cy="19885"/>
        </a:xfrm>
        <a:custGeom>
          <a:avLst/>
          <a:gdLst/>
          <a:ahLst/>
          <a:cxnLst/>
          <a:rect l="0" t="0" r="0" b="0"/>
          <a:pathLst>
            <a:path>
              <a:moveTo>
                <a:pt x="0" y="9942"/>
              </a:moveTo>
              <a:lnTo>
                <a:pt x="1287394" y="9942"/>
              </a:lnTo>
            </a:path>
          </a:pathLst>
        </a:custGeom>
        <a:noFill/>
        <a:ln w="6350" cap="flat" cmpd="sng" algn="ctr">
          <a:solidFill>
            <a:schemeClr val="accent2"/>
          </a:solidFill>
          <a:prstDash val="solid"/>
          <a:miter lim="800000"/>
        </a:ln>
        <a:effectLst/>
      </dsp:spPr>
      <dsp:style>
        <a:lnRef idx="1">
          <a:schemeClr val="accent2"/>
        </a:lnRef>
        <a:fillRef idx="0">
          <a:schemeClr val="accent2"/>
        </a:fillRef>
        <a:effectRef idx="0">
          <a:schemeClr val="accent2"/>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330650" y="2002541"/>
        <a:ext cx="64369" cy="64369"/>
      </dsp:txXfrm>
    </dsp:sp>
    <dsp:sp modelId="{2C964154-0514-405B-8BFD-E7F285BAD404}">
      <dsp:nvSpPr>
        <dsp:cNvPr id="0" name=""/>
        <dsp:cNvSpPr/>
      </dsp:nvSpPr>
      <dsp:spPr>
        <a:xfrm>
          <a:off x="3989000" y="1962112"/>
          <a:ext cx="887290" cy="443645"/>
        </a:xfrm>
        <a:prstGeom prst="roundRect">
          <a:avLst>
            <a:gd name="adj" fmla="val 10000"/>
          </a:avLst>
        </a:prstGeom>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6350" cap="flat" cmpd="sng" algn="ctr">
          <a:solidFill>
            <a:schemeClr val="accent2"/>
          </a:solidFill>
          <a:prstDash val="solid"/>
          <a:miter lim="800000"/>
        </a:ln>
        <a:effectLst/>
      </dsp:spPr>
      <dsp:style>
        <a:lnRef idx="1">
          <a:schemeClr val="accent2"/>
        </a:lnRef>
        <a:fillRef idx="3">
          <a:schemeClr val="accent2"/>
        </a:fillRef>
        <a:effectRef idx="2">
          <a:schemeClr val="accent2"/>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100000"/>
            </a:lnSpc>
            <a:spcBef>
              <a:spcPct val="0"/>
            </a:spcBef>
            <a:spcAft>
              <a:spcPts val="0"/>
            </a:spcAft>
            <a:buNone/>
          </a:pPr>
          <a:r>
            <a:rPr lang="en-US" sz="1050" kern="1200" dirty="0">
              <a:solidFill>
                <a:schemeClr val="bg1"/>
              </a:solidFill>
            </a:rPr>
            <a:t>Hypertension</a:t>
          </a:r>
          <a:endParaRPr lang="en-US" sz="1200" kern="1200" dirty="0">
            <a:solidFill>
              <a:schemeClr val="bg1"/>
            </a:solidFill>
          </a:endParaRPr>
        </a:p>
      </dsp:txBody>
      <dsp:txXfrm>
        <a:off x="4001994" y="1975106"/>
        <a:ext cx="861302" cy="417657"/>
      </dsp:txXfrm>
    </dsp:sp>
    <dsp:sp modelId="{DD3A757F-3B40-4C33-B50F-7C60D7716AB6}">
      <dsp:nvSpPr>
        <dsp:cNvPr id="0" name=""/>
        <dsp:cNvSpPr/>
      </dsp:nvSpPr>
      <dsp:spPr>
        <a:xfrm rot="1988594">
          <a:off x="2615002" y="2284440"/>
          <a:ext cx="1495665" cy="19885"/>
        </a:xfrm>
        <a:custGeom>
          <a:avLst/>
          <a:gdLst/>
          <a:ahLst/>
          <a:cxnLst/>
          <a:rect l="0" t="0" r="0" b="0"/>
          <a:pathLst>
            <a:path>
              <a:moveTo>
                <a:pt x="0" y="9942"/>
              </a:moveTo>
              <a:lnTo>
                <a:pt x="1495665" y="9942"/>
              </a:lnTo>
            </a:path>
          </a:pathLst>
        </a:custGeom>
        <a:noFill/>
        <a:ln w="6350" cap="flat" cmpd="sng" algn="ctr">
          <a:solidFill>
            <a:schemeClr val="accent2"/>
          </a:solidFill>
          <a:prstDash val="solid"/>
          <a:miter lim="800000"/>
        </a:ln>
        <a:effectLst/>
      </dsp:spPr>
      <dsp:style>
        <a:lnRef idx="1">
          <a:schemeClr val="accent2"/>
        </a:lnRef>
        <a:fillRef idx="0">
          <a:schemeClr val="accent2"/>
        </a:fillRef>
        <a:effectRef idx="0">
          <a:schemeClr val="accent2"/>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325443" y="2256991"/>
        <a:ext cx="74783" cy="74783"/>
      </dsp:txXfrm>
    </dsp:sp>
    <dsp:sp modelId="{4F1EDFBB-2F29-4720-A863-E63FAE969BFE}">
      <dsp:nvSpPr>
        <dsp:cNvPr id="0" name=""/>
        <dsp:cNvSpPr/>
      </dsp:nvSpPr>
      <dsp:spPr>
        <a:xfrm>
          <a:off x="3989000" y="2481426"/>
          <a:ext cx="887290" cy="443645"/>
        </a:xfrm>
        <a:prstGeom prst="roundRect">
          <a:avLst>
            <a:gd name="adj" fmla="val 10000"/>
          </a:avLst>
        </a:prstGeom>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6350" cap="flat" cmpd="sng" algn="ctr">
          <a:solidFill>
            <a:schemeClr val="accent2"/>
          </a:solidFill>
          <a:prstDash val="solid"/>
          <a:miter lim="800000"/>
        </a:ln>
        <a:effectLst/>
      </dsp:spPr>
      <dsp:style>
        <a:lnRef idx="1">
          <a:schemeClr val="accent2"/>
        </a:lnRef>
        <a:fillRef idx="3">
          <a:schemeClr val="accent2"/>
        </a:fillRef>
        <a:effectRef idx="2">
          <a:schemeClr val="accent2"/>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100000"/>
            </a:lnSpc>
            <a:spcBef>
              <a:spcPct val="0"/>
            </a:spcBef>
            <a:spcAft>
              <a:spcPts val="0"/>
            </a:spcAft>
            <a:buNone/>
          </a:pPr>
          <a:r>
            <a:rPr lang="en-US" sz="1100" kern="1200" dirty="0"/>
            <a:t>Cholesterol</a:t>
          </a:r>
          <a:r>
            <a:rPr lang="en-US" sz="1000" kern="1200" dirty="0"/>
            <a:t> </a:t>
          </a:r>
          <a:r>
            <a:rPr lang="en-US" sz="1050" kern="1200" dirty="0"/>
            <a:t>(</a:t>
          </a:r>
          <a:r>
            <a:rPr lang="en-US" sz="700" kern="1200" dirty="0"/>
            <a:t>High Triglycerides &amp; Low HDL)</a:t>
          </a:r>
        </a:p>
      </dsp:txBody>
      <dsp:txXfrm>
        <a:off x="4001994" y="2494420"/>
        <a:ext cx="861302" cy="417657"/>
      </dsp:txXfrm>
    </dsp:sp>
    <dsp:sp modelId="{2D2E6B85-F63A-4E02-9E64-35E3F74CFA32}">
      <dsp:nvSpPr>
        <dsp:cNvPr id="0" name=""/>
        <dsp:cNvSpPr/>
      </dsp:nvSpPr>
      <dsp:spPr>
        <a:xfrm rot="3114286">
          <a:off x="608790" y="2459008"/>
          <a:ext cx="1542175" cy="19885"/>
        </a:xfrm>
        <a:custGeom>
          <a:avLst/>
          <a:gdLst/>
          <a:ahLst/>
          <a:cxnLst/>
          <a:rect l="0" t="0" r="0" b="0"/>
          <a:pathLst>
            <a:path>
              <a:moveTo>
                <a:pt x="0" y="9942"/>
              </a:moveTo>
              <a:lnTo>
                <a:pt x="1542175" y="9942"/>
              </a:lnTo>
            </a:path>
          </a:pathLst>
        </a:custGeom>
        <a:noFill/>
        <a:ln w="6350" cap="flat" cmpd="sng" algn="ctr">
          <a:solidFill>
            <a:schemeClr val="accent4"/>
          </a:solidFill>
          <a:prstDash val="solid"/>
          <a:miter lim="800000"/>
        </a:ln>
        <a:effectLst/>
      </dsp:spPr>
      <dsp:style>
        <a:lnRef idx="1">
          <a:schemeClr val="accent4"/>
        </a:lnRef>
        <a:fillRef idx="0">
          <a:schemeClr val="accent4"/>
        </a:fillRef>
        <a:effectRef idx="0">
          <a:schemeClr val="accent4"/>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1341324" y="2430396"/>
        <a:ext cx="77108" cy="77108"/>
      </dsp:txXfrm>
    </dsp:sp>
    <dsp:sp modelId="{5D6F5AFA-ABE2-4E96-8DE7-0B9319AC1B66}">
      <dsp:nvSpPr>
        <dsp:cNvPr id="0" name=""/>
        <dsp:cNvSpPr/>
      </dsp:nvSpPr>
      <dsp:spPr>
        <a:xfrm>
          <a:off x="1855617" y="2853963"/>
          <a:ext cx="887290" cy="443645"/>
        </a:xfrm>
        <a:prstGeom prst="roundRect">
          <a:avLst>
            <a:gd name="adj" fmla="val 10000"/>
          </a:avLst>
        </a:prstGeom>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w="6350" cap="flat" cmpd="sng" algn="ctr">
          <a:solidFill>
            <a:schemeClr val="accent4"/>
          </a:solidFill>
          <a:prstDash val="solid"/>
          <a:miter lim="800000"/>
        </a:ln>
        <a:effectLst/>
      </dsp:spPr>
      <dsp:style>
        <a:lnRef idx="1">
          <a:schemeClr val="accent4"/>
        </a:lnRef>
        <a:fillRef idx="3">
          <a:schemeClr val="accent4"/>
        </a:fillRef>
        <a:effectRef idx="2">
          <a:schemeClr val="accent4"/>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100000"/>
            </a:lnSpc>
            <a:spcBef>
              <a:spcPct val="0"/>
            </a:spcBef>
            <a:spcAft>
              <a:spcPts val="0"/>
            </a:spcAft>
            <a:buNone/>
          </a:pPr>
          <a:r>
            <a:rPr lang="en-US" sz="1400" kern="1200" dirty="0"/>
            <a:t>Lifestyle</a:t>
          </a:r>
        </a:p>
      </dsp:txBody>
      <dsp:txXfrm>
        <a:off x="1868611" y="2866957"/>
        <a:ext cx="861302" cy="417657"/>
      </dsp:txXfrm>
    </dsp:sp>
    <dsp:sp modelId="{66DC6897-3A0B-4CC4-A981-49E955B7DA61}">
      <dsp:nvSpPr>
        <dsp:cNvPr id="0" name=""/>
        <dsp:cNvSpPr/>
      </dsp:nvSpPr>
      <dsp:spPr>
        <a:xfrm rot="467518">
          <a:off x="2737263" y="3148721"/>
          <a:ext cx="1222590" cy="19885"/>
        </a:xfrm>
        <a:custGeom>
          <a:avLst/>
          <a:gdLst/>
          <a:ahLst/>
          <a:cxnLst/>
          <a:rect l="0" t="0" r="0" b="0"/>
          <a:pathLst>
            <a:path>
              <a:moveTo>
                <a:pt x="0" y="9942"/>
              </a:moveTo>
              <a:lnTo>
                <a:pt x="1222590" y="9942"/>
              </a:lnTo>
            </a:path>
          </a:pathLst>
        </a:custGeom>
        <a:noFill/>
        <a:ln w="6350" cap="flat" cmpd="sng" algn="ctr">
          <a:solidFill>
            <a:schemeClr val="accent4"/>
          </a:solidFill>
          <a:prstDash val="solid"/>
          <a:miter lim="800000"/>
        </a:ln>
        <a:effectLst/>
      </dsp:spPr>
      <dsp:style>
        <a:lnRef idx="1">
          <a:schemeClr val="accent4"/>
        </a:lnRef>
        <a:fillRef idx="0">
          <a:schemeClr val="accent4"/>
        </a:fillRef>
        <a:effectRef idx="0">
          <a:schemeClr val="accent4"/>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317993" y="3128098"/>
        <a:ext cx="61129" cy="61129"/>
      </dsp:txXfrm>
    </dsp:sp>
    <dsp:sp modelId="{EEEE9BE9-96FB-4337-A93A-76951390F85A}">
      <dsp:nvSpPr>
        <dsp:cNvPr id="0" name=""/>
        <dsp:cNvSpPr/>
      </dsp:nvSpPr>
      <dsp:spPr>
        <a:xfrm>
          <a:off x="3954209" y="3019718"/>
          <a:ext cx="887290" cy="443645"/>
        </a:xfrm>
        <a:prstGeom prst="roundRect">
          <a:avLst>
            <a:gd name="adj" fmla="val 10000"/>
          </a:avLst>
        </a:prstGeom>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w="6350" cap="flat" cmpd="sng" algn="ctr">
          <a:solidFill>
            <a:schemeClr val="accent4"/>
          </a:solidFill>
          <a:prstDash val="solid"/>
          <a:miter lim="800000"/>
        </a:ln>
        <a:effectLst/>
      </dsp:spPr>
      <dsp:style>
        <a:lnRef idx="1">
          <a:schemeClr val="accent4"/>
        </a:lnRef>
        <a:fillRef idx="3">
          <a:schemeClr val="accent4"/>
        </a:fillRef>
        <a:effectRef idx="2">
          <a:schemeClr val="accent4"/>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100000"/>
            </a:lnSpc>
            <a:spcBef>
              <a:spcPct val="0"/>
            </a:spcBef>
            <a:spcAft>
              <a:spcPts val="0"/>
            </a:spcAft>
            <a:buNone/>
          </a:pPr>
          <a:r>
            <a:rPr lang="en-US" sz="1400" kern="1200" dirty="0"/>
            <a:t>Alcohol abuse</a:t>
          </a:r>
        </a:p>
      </dsp:txBody>
      <dsp:txXfrm>
        <a:off x="3967203" y="3032712"/>
        <a:ext cx="861302" cy="417657"/>
      </dsp:txXfrm>
    </dsp:sp>
    <dsp:sp modelId="{5DCC0887-01E7-4179-B1FA-FD1C83EB5A85}">
      <dsp:nvSpPr>
        <dsp:cNvPr id="0" name=""/>
        <dsp:cNvSpPr/>
      </dsp:nvSpPr>
      <dsp:spPr>
        <a:xfrm rot="1730507">
          <a:off x="2657141" y="3399376"/>
          <a:ext cx="1382825" cy="19885"/>
        </a:xfrm>
        <a:custGeom>
          <a:avLst/>
          <a:gdLst/>
          <a:ahLst/>
          <a:cxnLst/>
          <a:rect l="0" t="0" r="0" b="0"/>
          <a:pathLst>
            <a:path>
              <a:moveTo>
                <a:pt x="0" y="9942"/>
              </a:moveTo>
              <a:lnTo>
                <a:pt x="1382825" y="9942"/>
              </a:lnTo>
            </a:path>
          </a:pathLst>
        </a:custGeom>
        <a:noFill/>
        <a:ln w="6350" cap="flat" cmpd="sng" algn="ctr">
          <a:solidFill>
            <a:schemeClr val="accent4"/>
          </a:solidFill>
          <a:prstDash val="solid"/>
          <a:miter lim="800000"/>
        </a:ln>
        <a:effectLst/>
      </dsp:spPr>
      <dsp:style>
        <a:lnRef idx="1">
          <a:schemeClr val="accent4"/>
        </a:lnRef>
        <a:fillRef idx="0">
          <a:schemeClr val="accent4"/>
        </a:fillRef>
        <a:effectRef idx="0">
          <a:schemeClr val="accent4"/>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313983" y="3374748"/>
        <a:ext cx="69141" cy="69141"/>
      </dsp:txXfrm>
    </dsp:sp>
    <dsp:sp modelId="{99F54D4B-7883-4033-8B00-0EDFDDED3D42}">
      <dsp:nvSpPr>
        <dsp:cNvPr id="0" name=""/>
        <dsp:cNvSpPr/>
      </dsp:nvSpPr>
      <dsp:spPr>
        <a:xfrm>
          <a:off x="3954200" y="3521028"/>
          <a:ext cx="887290" cy="443645"/>
        </a:xfrm>
        <a:prstGeom prst="roundRect">
          <a:avLst>
            <a:gd name="adj" fmla="val 10000"/>
          </a:avLst>
        </a:prstGeom>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w="6350" cap="flat" cmpd="sng" algn="ctr">
          <a:solidFill>
            <a:schemeClr val="accent4"/>
          </a:solidFill>
          <a:prstDash val="solid"/>
          <a:miter lim="800000"/>
        </a:ln>
        <a:effectLst/>
      </dsp:spPr>
      <dsp:style>
        <a:lnRef idx="1">
          <a:schemeClr val="accent4"/>
        </a:lnRef>
        <a:fillRef idx="3">
          <a:schemeClr val="accent4"/>
        </a:fillRef>
        <a:effectRef idx="2">
          <a:schemeClr val="accent4"/>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100000"/>
            </a:lnSpc>
            <a:spcBef>
              <a:spcPct val="0"/>
            </a:spcBef>
            <a:spcAft>
              <a:spcPts val="0"/>
            </a:spcAft>
            <a:buNone/>
          </a:pPr>
          <a:r>
            <a:rPr lang="en-US" sz="1400" kern="1200" dirty="0"/>
            <a:t>Smoking</a:t>
          </a:r>
        </a:p>
      </dsp:txBody>
      <dsp:txXfrm>
        <a:off x="3967194" y="3534022"/>
        <a:ext cx="861302" cy="41765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3EE5336-28ED-42CC-9CB0-5B407C47B03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63FA514-40EC-49AB-98D0-A1E6A2B5AF7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endParaRPr lang="en-US"/>
          </a:p>
        </p:txBody>
      </p:sp>
      <p:sp>
        <p:nvSpPr>
          <p:cNvPr id="4" name="Footer Placeholder 3">
            <a:extLst>
              <a:ext uri="{FF2B5EF4-FFF2-40B4-BE49-F238E27FC236}">
                <a16:creationId xmlns:a16="http://schemas.microsoft.com/office/drawing/2014/main" id="{AB1E8D4F-19A0-4CE5-9847-75F9F806ED8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228A817-7CD7-4A0B-9188-ECE7DC6B930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54B9000-A1ED-4D33-A954-3779FCF1F329}" type="slidenum">
              <a:rPr lang="en-US" smtClean="0"/>
              <a:t>‹#›</a:t>
            </a:fld>
            <a:endParaRPr lang="en-US"/>
          </a:p>
        </p:txBody>
      </p:sp>
    </p:spTree>
    <p:extLst>
      <p:ext uri="{BB962C8B-B14F-4D97-AF65-F5344CB8AC3E}">
        <p14:creationId xmlns:p14="http://schemas.microsoft.com/office/powerpoint/2010/main" val="4194887935"/>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8211F4-5E32-4940-89E7-00AB569524E3}" type="slidenum">
              <a:rPr lang="en-US" smtClean="0"/>
              <a:t>‹#›</a:t>
            </a:fld>
            <a:endParaRPr lang="en-US"/>
          </a:p>
        </p:txBody>
      </p:sp>
    </p:spTree>
    <p:extLst>
      <p:ext uri="{BB962C8B-B14F-4D97-AF65-F5344CB8AC3E}">
        <p14:creationId xmlns:p14="http://schemas.microsoft.com/office/powerpoint/2010/main" val="4088936386"/>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D91501F-5FA2-4EC7-9C70-85D0BFFF789A}" type="slidenum">
              <a:rPr lang="en-US" altLang="en-US" smtClean="0">
                <a:solidFill>
                  <a:prstClr val="black"/>
                </a:solidFill>
              </a:rPr>
              <a:pPr>
                <a:defRPr/>
              </a:pPr>
              <a:t>50</a:t>
            </a:fld>
            <a:endParaRPr lang="en-US" altLang="en-US" dirty="0">
              <a:solidFill>
                <a:prstClr val="black"/>
              </a:solidFill>
            </a:endParaRPr>
          </a:p>
        </p:txBody>
      </p:sp>
      <p:sp>
        <p:nvSpPr>
          <p:cNvPr id="5" name="Footer Placeholder 4"/>
          <p:cNvSpPr>
            <a:spLocks noGrp="1"/>
          </p:cNvSpPr>
          <p:nvPr>
            <p:ph type="ftr" sz="quarter" idx="11"/>
          </p:nvPr>
        </p:nvSpPr>
        <p:spPr/>
        <p:txBody>
          <a:bodyPr/>
          <a:lstStyle/>
          <a:p>
            <a:pPr>
              <a:defRPr/>
            </a:pPr>
            <a:r>
              <a:rPr lang="en-US">
                <a:solidFill>
                  <a:prstClr val="black"/>
                </a:solidFill>
              </a:rPr>
              <a:t>Nov 3 version</a:t>
            </a:r>
            <a:endParaRPr lang="en-US" dirty="0">
              <a:solidFill>
                <a:prstClr val="black"/>
              </a:solidFill>
            </a:endParaRPr>
          </a:p>
        </p:txBody>
      </p:sp>
      <p:sp>
        <p:nvSpPr>
          <p:cNvPr id="6" name="Header Placeholder 5"/>
          <p:cNvSpPr>
            <a:spLocks noGrp="1"/>
          </p:cNvSpPr>
          <p:nvPr>
            <p:ph type="hdr" sz="quarter" idx="12"/>
          </p:nvPr>
        </p:nvSpPr>
        <p:spPr/>
        <p:txBody>
          <a:bodyPr/>
          <a:lstStyle/>
          <a:p>
            <a:pPr>
              <a:defRPr/>
            </a:pPr>
            <a:r>
              <a:rPr lang="en-US">
                <a:solidFill>
                  <a:prstClr val="black"/>
                </a:solidFill>
              </a:rPr>
              <a:t>MD Anderson Grand Rounds                                         Sep 16, 2016</a:t>
            </a:r>
            <a:endParaRPr lang="en-US" dirty="0">
              <a:solidFill>
                <a:prstClr val="black"/>
              </a:solidFill>
            </a:endParaRPr>
          </a:p>
        </p:txBody>
      </p:sp>
      <p:sp>
        <p:nvSpPr>
          <p:cNvPr id="7" name="Date Placeholder 6">
            <a:extLst>
              <a:ext uri="{FF2B5EF4-FFF2-40B4-BE49-F238E27FC236}">
                <a16:creationId xmlns:a16="http://schemas.microsoft.com/office/drawing/2014/main" id="{AAC13AD8-7DD3-401A-8CE5-0364146CE811}"/>
              </a:ext>
            </a:extLst>
          </p:cNvPr>
          <p:cNvSpPr>
            <a:spLocks noGrp="1"/>
          </p:cNvSpPr>
          <p:nvPr>
            <p:ph type="dt" idx="13"/>
          </p:nvPr>
        </p:nvSpPr>
        <p:spPr/>
        <p:txBody>
          <a:bodyPr/>
          <a:lstStyle/>
          <a:p>
            <a:endParaRPr lang="en-US"/>
          </a:p>
        </p:txBody>
      </p:sp>
    </p:spTree>
    <p:extLst>
      <p:ext uri="{BB962C8B-B14F-4D97-AF65-F5344CB8AC3E}">
        <p14:creationId xmlns:p14="http://schemas.microsoft.com/office/powerpoint/2010/main" val="25357186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13A6628-DA64-4BC7-A33F-3A534874201B}" type="datetimeFigureOut">
              <a:rPr lang="en-US" smtClean="0"/>
              <a:pPr/>
              <a:t>7/10/2018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A1AC98-3358-464E-B690-49E214824BC8}" type="slidenum">
              <a:rPr lang="en-US" smtClean="0"/>
              <a:pPr/>
              <a:t>‹#›</a:t>
            </a:fld>
            <a:endParaRPr lang="en-US"/>
          </a:p>
        </p:txBody>
      </p:sp>
    </p:spTree>
    <p:extLst>
      <p:ext uri="{BB962C8B-B14F-4D97-AF65-F5344CB8AC3E}">
        <p14:creationId xmlns:p14="http://schemas.microsoft.com/office/powerpoint/2010/main" val="514979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3A6628-DA64-4BC7-A33F-3A534874201B}" type="datetimeFigureOut">
              <a:rPr lang="en-US" smtClean="0"/>
              <a:pPr/>
              <a:t>7/10/2018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A1AC98-3358-464E-B690-49E214824BC8}" type="slidenum">
              <a:rPr lang="en-US" smtClean="0"/>
              <a:pPr/>
              <a:t>‹#›</a:t>
            </a:fld>
            <a:endParaRPr lang="en-US"/>
          </a:p>
        </p:txBody>
      </p:sp>
    </p:spTree>
    <p:extLst>
      <p:ext uri="{BB962C8B-B14F-4D97-AF65-F5344CB8AC3E}">
        <p14:creationId xmlns:p14="http://schemas.microsoft.com/office/powerpoint/2010/main" val="21236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3A6628-DA64-4BC7-A33F-3A534874201B}" type="datetimeFigureOut">
              <a:rPr lang="en-US" smtClean="0"/>
              <a:pPr/>
              <a:t>7/10/2018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A1AC98-3358-464E-B690-49E214824BC8}" type="slidenum">
              <a:rPr lang="en-US" smtClean="0"/>
              <a:pPr/>
              <a:t>‹#›</a:t>
            </a:fld>
            <a:endParaRPr lang="en-US"/>
          </a:p>
        </p:txBody>
      </p:sp>
    </p:spTree>
    <p:extLst>
      <p:ext uri="{BB962C8B-B14F-4D97-AF65-F5344CB8AC3E}">
        <p14:creationId xmlns:p14="http://schemas.microsoft.com/office/powerpoint/2010/main" val="3820306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3A6628-DA64-4BC7-A33F-3A534874201B}" type="datetimeFigureOut">
              <a:rPr lang="en-US" smtClean="0"/>
              <a:pPr/>
              <a:t>7/10/2018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A1AC98-3358-464E-B690-49E214824BC8}" type="slidenum">
              <a:rPr lang="en-US" smtClean="0"/>
              <a:pPr/>
              <a:t>‹#›</a:t>
            </a:fld>
            <a:endParaRPr lang="en-US"/>
          </a:p>
        </p:txBody>
      </p:sp>
    </p:spTree>
    <p:extLst>
      <p:ext uri="{BB962C8B-B14F-4D97-AF65-F5344CB8AC3E}">
        <p14:creationId xmlns:p14="http://schemas.microsoft.com/office/powerpoint/2010/main" val="2134942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3A6628-DA64-4BC7-A33F-3A534874201B}" type="datetimeFigureOut">
              <a:rPr lang="en-US" smtClean="0"/>
              <a:pPr/>
              <a:t>7/10/2018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A1AC98-3358-464E-B690-49E214824BC8}" type="slidenum">
              <a:rPr lang="en-US" smtClean="0"/>
              <a:pPr/>
              <a:t>‹#›</a:t>
            </a:fld>
            <a:endParaRPr lang="en-US"/>
          </a:p>
        </p:txBody>
      </p:sp>
    </p:spTree>
    <p:extLst>
      <p:ext uri="{BB962C8B-B14F-4D97-AF65-F5344CB8AC3E}">
        <p14:creationId xmlns:p14="http://schemas.microsoft.com/office/powerpoint/2010/main" val="417131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13A6628-DA64-4BC7-A33F-3A534874201B}" type="datetimeFigureOut">
              <a:rPr lang="en-US" smtClean="0"/>
              <a:pPr/>
              <a:t>7/10/2018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A1AC98-3358-464E-B690-49E214824BC8}" type="slidenum">
              <a:rPr lang="en-US" smtClean="0"/>
              <a:pPr/>
              <a:t>‹#›</a:t>
            </a:fld>
            <a:endParaRPr lang="en-US"/>
          </a:p>
        </p:txBody>
      </p:sp>
    </p:spTree>
    <p:extLst>
      <p:ext uri="{BB962C8B-B14F-4D97-AF65-F5344CB8AC3E}">
        <p14:creationId xmlns:p14="http://schemas.microsoft.com/office/powerpoint/2010/main" val="1896703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13A6628-DA64-4BC7-A33F-3A534874201B}" type="datetimeFigureOut">
              <a:rPr lang="en-US" smtClean="0"/>
              <a:pPr/>
              <a:t>7/10/2018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A1AC98-3358-464E-B690-49E214824BC8}" type="slidenum">
              <a:rPr lang="en-US" smtClean="0"/>
              <a:pPr/>
              <a:t>‹#›</a:t>
            </a:fld>
            <a:endParaRPr lang="en-US"/>
          </a:p>
        </p:txBody>
      </p:sp>
    </p:spTree>
    <p:extLst>
      <p:ext uri="{BB962C8B-B14F-4D97-AF65-F5344CB8AC3E}">
        <p14:creationId xmlns:p14="http://schemas.microsoft.com/office/powerpoint/2010/main" val="2903859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13A6628-DA64-4BC7-A33F-3A534874201B}" type="datetimeFigureOut">
              <a:rPr lang="en-US" smtClean="0"/>
              <a:pPr/>
              <a:t>7/10/2018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A1AC98-3358-464E-B690-49E214824BC8}" type="slidenum">
              <a:rPr lang="en-US" smtClean="0"/>
              <a:pPr/>
              <a:t>‹#›</a:t>
            </a:fld>
            <a:endParaRPr lang="en-US"/>
          </a:p>
        </p:txBody>
      </p:sp>
    </p:spTree>
    <p:extLst>
      <p:ext uri="{BB962C8B-B14F-4D97-AF65-F5344CB8AC3E}">
        <p14:creationId xmlns:p14="http://schemas.microsoft.com/office/powerpoint/2010/main" val="3819358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3A6628-DA64-4BC7-A33F-3A534874201B}" type="datetimeFigureOut">
              <a:rPr lang="en-US" smtClean="0"/>
              <a:pPr/>
              <a:t>7/10/2018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A1AC98-3358-464E-B690-49E214824BC8}" type="slidenum">
              <a:rPr lang="en-US" smtClean="0"/>
              <a:pPr/>
              <a:t>‹#›</a:t>
            </a:fld>
            <a:endParaRPr lang="en-US"/>
          </a:p>
        </p:txBody>
      </p:sp>
    </p:spTree>
    <p:extLst>
      <p:ext uri="{BB962C8B-B14F-4D97-AF65-F5344CB8AC3E}">
        <p14:creationId xmlns:p14="http://schemas.microsoft.com/office/powerpoint/2010/main" val="1653396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13A6628-DA64-4BC7-A33F-3A534874201B}" type="datetimeFigureOut">
              <a:rPr lang="en-US" smtClean="0"/>
              <a:pPr/>
              <a:t>7/10/2018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A1AC98-3358-464E-B690-49E214824BC8}" type="slidenum">
              <a:rPr lang="en-US" smtClean="0"/>
              <a:pPr/>
              <a:t>‹#›</a:t>
            </a:fld>
            <a:endParaRPr lang="en-US"/>
          </a:p>
        </p:txBody>
      </p:sp>
    </p:spTree>
    <p:extLst>
      <p:ext uri="{BB962C8B-B14F-4D97-AF65-F5344CB8AC3E}">
        <p14:creationId xmlns:p14="http://schemas.microsoft.com/office/powerpoint/2010/main" val="4165334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13A6628-DA64-4BC7-A33F-3A534874201B}" type="datetimeFigureOut">
              <a:rPr lang="en-US" smtClean="0"/>
              <a:pPr/>
              <a:t>7/10/2018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A1AC98-3358-464E-B690-49E214824BC8}" type="slidenum">
              <a:rPr lang="en-US" smtClean="0"/>
              <a:pPr/>
              <a:t>‹#›</a:t>
            </a:fld>
            <a:endParaRPr lang="en-US"/>
          </a:p>
        </p:txBody>
      </p:sp>
    </p:spTree>
    <p:extLst>
      <p:ext uri="{BB962C8B-B14F-4D97-AF65-F5344CB8AC3E}">
        <p14:creationId xmlns:p14="http://schemas.microsoft.com/office/powerpoint/2010/main" val="778986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3A6628-DA64-4BC7-A33F-3A534874201B}" type="datetimeFigureOut">
              <a:rPr lang="en-US" smtClean="0"/>
              <a:pPr/>
              <a:t>7/10/2018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A1AC98-3358-464E-B690-49E214824BC8}" type="slidenum">
              <a:rPr lang="en-US" smtClean="0"/>
              <a:pPr/>
              <a:t>‹#›</a:t>
            </a:fld>
            <a:endParaRPr lang="en-US"/>
          </a:p>
        </p:txBody>
      </p:sp>
    </p:spTree>
    <p:extLst>
      <p:ext uri="{BB962C8B-B14F-4D97-AF65-F5344CB8AC3E}">
        <p14:creationId xmlns:p14="http://schemas.microsoft.com/office/powerpoint/2010/main" val="38529846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n.cdc.gov/travel/yellowBookCh4-HepB.aspx"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hepbtf@gmail.co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cdc.gov/knowhepatitisb/faqs.htm" TargetMode="Externa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hyperlink" Target="http://www.aasld.org/publications/practice-guidelines-0" TargetMode="External"/><Relationship Id="rId2" Type="http://schemas.openxmlformats.org/officeDocument/2006/relationships/hyperlink" Target="http://www.cdc.gov/hepatitis/B/bFAQ.htm" TargetMode="Externa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32.xml.rels><?xml version="1.0" encoding="UTF-8" standalone="yes"?>
<Relationships xmlns="http://schemas.openxmlformats.org/package/2006/relationships"><Relationship Id="rId3" Type="http://schemas.openxmlformats.org/officeDocument/2006/relationships/hyperlink" Target="https://www.cdc.gov/hepatitis/hcv/index.htm" TargetMode="External"/><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aasld.org/practiceguidelines/pages/default.aspx" TargetMode="Externa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hyperlink" Target="http://www.hcvguidelines.org/" TargetMode="External"/><Relationship Id="rId2" Type="http://schemas.openxmlformats.org/officeDocument/2006/relationships/hyperlink" Target="http://www.hepatitisc.uw.edu/page/treatment/drugs" TargetMode="Externa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cdc.gov/mmwr/preview/mmwrhtml/00055154.htm" TargetMode="Externa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cdc.gov/mmwr/preview/mmwrhtml/00055154.htm" TargetMode="Externa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cdc.gov/hepatitis/resources/professionals/training/serology/training.htm"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www.hepbtaskforce.org/" TargetMode="External"/><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9.jpeg"/></Relationships>
</file>

<file path=ppt/slides/_rels/slide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hyperlink" Target="mailto:hepbtf@gmail.com" TargetMode="External"/><Relationship Id="rId2" Type="http://schemas.openxmlformats.org/officeDocument/2006/relationships/hyperlink" Target="https://www.cancer.gov/types/liver/dyk-hepatitis-liver-cancer-video?cid=eb_govdel" TargetMode="External"/><Relationship Id="rId1" Type="http://schemas.openxmlformats.org/officeDocument/2006/relationships/slideLayout" Target="../slideLayouts/slideLayout4.xml"/><Relationship Id="rId5" Type="http://schemas.openxmlformats.org/officeDocument/2006/relationships/image" Target="../media/image1.jpeg"/><Relationship Id="rId4" Type="http://schemas.openxmlformats.org/officeDocument/2006/relationships/hyperlink" Target="http://www.hepbtaskforce.org/" TargetMode="External"/></Relationships>
</file>

<file path=ppt/slides/_rels/slide5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8B276-59E3-4C0C-8109-ED9FCF9D8A38}"/>
              </a:ext>
            </a:extLst>
          </p:cNvPr>
          <p:cNvSpPr>
            <a:spLocks noGrp="1"/>
          </p:cNvSpPr>
          <p:nvPr>
            <p:ph type="title"/>
          </p:nvPr>
        </p:nvSpPr>
        <p:spPr/>
        <p:txBody>
          <a:bodyPr/>
          <a:lstStyle/>
          <a:p>
            <a:pPr algn="ctr"/>
            <a:r>
              <a:rPr lang="en-US" b="1" dirty="0"/>
              <a:t>H</a:t>
            </a:r>
            <a:r>
              <a:rPr lang="en-US" dirty="0"/>
              <a:t>ealth </a:t>
            </a:r>
            <a:r>
              <a:rPr lang="en-US" b="1" dirty="0"/>
              <a:t>E</a:t>
            </a:r>
            <a:r>
              <a:rPr lang="en-US" dirty="0"/>
              <a:t>ducation for </a:t>
            </a:r>
            <a:r>
              <a:rPr lang="en-US" b="1" dirty="0"/>
              <a:t>L</a:t>
            </a:r>
            <a:r>
              <a:rPr lang="en-US" dirty="0"/>
              <a:t>iver </a:t>
            </a:r>
            <a:r>
              <a:rPr lang="en-US" b="1" dirty="0"/>
              <a:t>P</a:t>
            </a:r>
            <a:r>
              <a:rPr lang="en-US" dirty="0"/>
              <a:t>roviders (H.E.L.P.) Team-based Training Program</a:t>
            </a:r>
          </a:p>
        </p:txBody>
      </p:sp>
      <p:pic>
        <p:nvPicPr>
          <p:cNvPr id="4" name="Content Placeholder 3">
            <a:extLst>
              <a:ext uri="{FF2B5EF4-FFF2-40B4-BE49-F238E27FC236}">
                <a16:creationId xmlns:a16="http://schemas.microsoft.com/office/drawing/2014/main" id="{03262219-A49C-4430-8A27-584086A02CE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136062" y="2042809"/>
            <a:ext cx="4128376" cy="4624950"/>
          </a:xfrm>
          <a:prstGeom prst="rect">
            <a:avLst/>
          </a:prstGeom>
        </p:spPr>
      </p:pic>
      <p:sp>
        <p:nvSpPr>
          <p:cNvPr id="5" name="TextBox 4">
            <a:extLst>
              <a:ext uri="{FF2B5EF4-FFF2-40B4-BE49-F238E27FC236}">
                <a16:creationId xmlns:a16="http://schemas.microsoft.com/office/drawing/2014/main" id="{91406A87-9DED-49FD-B7C6-A0A1C0D86CF5}"/>
              </a:ext>
            </a:extLst>
          </p:cNvPr>
          <p:cNvSpPr txBox="1"/>
          <p:nvPr/>
        </p:nvSpPr>
        <p:spPr>
          <a:xfrm>
            <a:off x="3766457" y="1699566"/>
            <a:ext cx="4659085" cy="369332"/>
          </a:xfrm>
          <a:prstGeom prst="rect">
            <a:avLst/>
          </a:prstGeom>
          <a:noFill/>
        </p:spPr>
        <p:txBody>
          <a:bodyPr wrap="square" rtlCol="0">
            <a:spAutoFit/>
          </a:bodyPr>
          <a:lstStyle/>
          <a:p>
            <a:pPr algn="ctr"/>
            <a:r>
              <a:rPr lang="en-US" dirty="0"/>
              <a:t>presented by the</a:t>
            </a:r>
          </a:p>
        </p:txBody>
      </p:sp>
      <p:sp>
        <p:nvSpPr>
          <p:cNvPr id="3" name="TextBox 2">
            <a:extLst>
              <a:ext uri="{FF2B5EF4-FFF2-40B4-BE49-F238E27FC236}">
                <a16:creationId xmlns:a16="http://schemas.microsoft.com/office/drawing/2014/main" id="{C096741B-AD0F-464A-93E7-5F8CBCDCDD69}"/>
              </a:ext>
            </a:extLst>
          </p:cNvPr>
          <p:cNvSpPr txBox="1"/>
          <p:nvPr/>
        </p:nvSpPr>
        <p:spPr>
          <a:xfrm>
            <a:off x="8896027" y="6230319"/>
            <a:ext cx="2457773" cy="369332"/>
          </a:xfrm>
          <a:prstGeom prst="rect">
            <a:avLst/>
          </a:prstGeom>
          <a:noFill/>
        </p:spPr>
        <p:txBody>
          <a:bodyPr wrap="square" rtlCol="0">
            <a:spAutoFit/>
          </a:bodyPr>
          <a:lstStyle/>
          <a:p>
            <a:r>
              <a:rPr lang="en-US" dirty="0"/>
              <a:t>Updated July 1, 2018</a:t>
            </a:r>
          </a:p>
        </p:txBody>
      </p:sp>
    </p:spTree>
    <p:extLst>
      <p:ext uri="{BB962C8B-B14F-4D97-AF65-F5344CB8AC3E}">
        <p14:creationId xmlns:p14="http://schemas.microsoft.com/office/powerpoint/2010/main" val="22470777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72984" y="365125"/>
            <a:ext cx="8280816" cy="1325563"/>
          </a:xfrm>
        </p:spPr>
        <p:txBody>
          <a:bodyPr/>
          <a:lstStyle/>
          <a:p>
            <a:pPr algn="ctr"/>
            <a:r>
              <a:rPr lang="en-US" dirty="0"/>
              <a:t>Activity #1: Introductions</a:t>
            </a:r>
            <a:endParaRPr lang="en-US" sz="2800" dirty="0"/>
          </a:p>
        </p:txBody>
      </p: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4232" y="269354"/>
            <a:ext cx="1760110" cy="1973578"/>
          </a:xfrm>
          <a:prstGeom prst="rect">
            <a:avLst/>
          </a:prstGeom>
        </p:spPr>
      </p:pic>
      <p:sp>
        <p:nvSpPr>
          <p:cNvPr id="4" name="Content Placeholder 3"/>
          <p:cNvSpPr>
            <a:spLocks noGrp="1"/>
          </p:cNvSpPr>
          <p:nvPr>
            <p:ph idx="1"/>
          </p:nvPr>
        </p:nvSpPr>
        <p:spPr>
          <a:xfrm>
            <a:off x="838199" y="2568103"/>
            <a:ext cx="11219597" cy="3608860"/>
          </a:xfrm>
        </p:spPr>
        <p:txBody>
          <a:bodyPr>
            <a:normAutofit fontScale="92500" lnSpcReduction="10000"/>
          </a:bodyPr>
          <a:lstStyle/>
          <a:p>
            <a:pPr>
              <a:lnSpc>
                <a:spcPct val="100000"/>
              </a:lnSpc>
            </a:pPr>
            <a:r>
              <a:rPr lang="en-US" dirty="0"/>
              <a:t>Please tell us your:</a:t>
            </a:r>
          </a:p>
          <a:p>
            <a:pPr lvl="1">
              <a:lnSpc>
                <a:spcPct val="100000"/>
              </a:lnSpc>
              <a:spcBef>
                <a:spcPts val="1000"/>
              </a:spcBef>
            </a:pPr>
            <a:r>
              <a:rPr lang="en-US" dirty="0"/>
              <a:t>Name</a:t>
            </a:r>
          </a:p>
          <a:p>
            <a:pPr lvl="1">
              <a:lnSpc>
                <a:spcPct val="100000"/>
              </a:lnSpc>
              <a:spcBef>
                <a:spcPts val="1000"/>
              </a:spcBef>
            </a:pPr>
            <a:r>
              <a:rPr lang="en-US" dirty="0"/>
              <a:t>Job title and/or primary job duty</a:t>
            </a:r>
          </a:p>
          <a:p>
            <a:pPr lvl="1">
              <a:lnSpc>
                <a:spcPct val="100000"/>
              </a:lnSpc>
              <a:spcBef>
                <a:spcPts val="1000"/>
              </a:spcBef>
            </a:pPr>
            <a:r>
              <a:rPr lang="en-US" dirty="0"/>
              <a:t>Where you work</a:t>
            </a:r>
          </a:p>
          <a:p>
            <a:pPr>
              <a:lnSpc>
                <a:spcPct val="100000"/>
              </a:lnSpc>
            </a:pPr>
            <a:r>
              <a:rPr lang="en-US" dirty="0"/>
              <a:t>Would you say that you have:</a:t>
            </a:r>
          </a:p>
          <a:p>
            <a:pPr lvl="1">
              <a:lnSpc>
                <a:spcPct val="100000"/>
              </a:lnSpc>
              <a:spcBef>
                <a:spcPts val="1000"/>
              </a:spcBef>
            </a:pPr>
            <a:r>
              <a:rPr lang="en-US" b="1" dirty="0"/>
              <a:t>No experience </a:t>
            </a:r>
            <a:r>
              <a:rPr lang="en-US" dirty="0"/>
              <a:t>working with hepatitis B and/or C patients?</a:t>
            </a:r>
          </a:p>
          <a:p>
            <a:pPr lvl="1">
              <a:lnSpc>
                <a:spcPct val="100000"/>
              </a:lnSpc>
              <a:spcBef>
                <a:spcPts val="1000"/>
              </a:spcBef>
            </a:pPr>
            <a:r>
              <a:rPr lang="en-US" b="1" dirty="0"/>
              <a:t>Some experience </a:t>
            </a:r>
            <a:r>
              <a:rPr lang="en-US" dirty="0"/>
              <a:t>working with hepatitis B and/or C patients (1-3 years)?</a:t>
            </a:r>
          </a:p>
          <a:p>
            <a:pPr lvl="1">
              <a:lnSpc>
                <a:spcPct val="100000"/>
              </a:lnSpc>
              <a:spcBef>
                <a:spcPts val="1000"/>
              </a:spcBef>
            </a:pPr>
            <a:r>
              <a:rPr lang="en-US" b="1" dirty="0"/>
              <a:t>Lots of experience </a:t>
            </a:r>
            <a:r>
              <a:rPr lang="en-US" dirty="0"/>
              <a:t>working with hepatitis b and/or C patients  (more than 3 years)?</a:t>
            </a:r>
          </a:p>
          <a:p>
            <a:pPr lvl="1"/>
            <a:endParaRPr lang="en-US" dirty="0"/>
          </a:p>
          <a:p>
            <a:pPr lvl="1"/>
            <a:endParaRPr lang="en-US" dirty="0"/>
          </a:p>
          <a:p>
            <a:endParaRPr lang="en-US" dirty="0"/>
          </a:p>
        </p:txBody>
      </p:sp>
    </p:spTree>
    <p:extLst>
      <p:ext uri="{BB962C8B-B14F-4D97-AF65-F5344CB8AC3E}">
        <p14:creationId xmlns:p14="http://schemas.microsoft.com/office/powerpoint/2010/main" val="466958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t>Part 1:  Core Knowledge Training</a:t>
            </a:r>
            <a:endParaRPr lang="en-US" sz="2800" dirty="0"/>
          </a:p>
        </p:txBody>
      </p: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4232" y="269354"/>
            <a:ext cx="1760110" cy="1973578"/>
          </a:xfrm>
          <a:prstGeom prst="rect">
            <a:avLst/>
          </a:prstGeom>
        </p:spPr>
      </p:pic>
      <p:sp>
        <p:nvSpPr>
          <p:cNvPr id="3" name="Text Placeholder 2">
            <a:extLst>
              <a:ext uri="{FF2B5EF4-FFF2-40B4-BE49-F238E27FC236}">
                <a16:creationId xmlns:a16="http://schemas.microsoft.com/office/drawing/2014/main" id="{F9ED9E81-17D5-4274-B950-CDD1B65B0753}"/>
              </a:ext>
            </a:extLst>
          </p:cNvPr>
          <p:cNvSpPr>
            <a:spLocks noGrp="1"/>
          </p:cNvSpPr>
          <p:nvPr>
            <p:ph type="body" idx="1"/>
          </p:nvPr>
        </p:nvSpPr>
        <p:spPr/>
        <p:txBody>
          <a:bodyPr/>
          <a:lstStyle/>
          <a:p>
            <a:pPr algn="ctr"/>
            <a:r>
              <a:rPr lang="en-US" dirty="0"/>
              <a:t>for Hepatitis B and C</a:t>
            </a:r>
          </a:p>
        </p:txBody>
      </p:sp>
    </p:spTree>
    <p:extLst>
      <p:ext uri="{BB962C8B-B14F-4D97-AF65-F5344CB8AC3E}">
        <p14:creationId xmlns:p14="http://schemas.microsoft.com/office/powerpoint/2010/main" val="11183557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963425" y="189415"/>
            <a:ext cx="8577943" cy="1325563"/>
          </a:xfrm>
        </p:spPr>
        <p:txBody>
          <a:bodyPr>
            <a:normAutofit/>
          </a:bodyPr>
          <a:lstStyle/>
          <a:p>
            <a:pPr algn="ctr"/>
            <a:r>
              <a:rPr lang="en-US" sz="4000" dirty="0"/>
              <a:t>What is hepatitis B and what causes this infection?</a:t>
            </a:r>
          </a:p>
        </p:txBody>
      </p:sp>
      <p:sp>
        <p:nvSpPr>
          <p:cNvPr id="4" name="Content Placeholder 3"/>
          <p:cNvSpPr>
            <a:spLocks noGrp="1"/>
          </p:cNvSpPr>
          <p:nvPr>
            <p:ph sz="half" idx="1"/>
          </p:nvPr>
        </p:nvSpPr>
        <p:spPr>
          <a:xfrm>
            <a:off x="838200" y="2253817"/>
            <a:ext cx="2235115" cy="3934031"/>
          </a:xfrm>
        </p:spPr>
        <p:txBody>
          <a:bodyPr>
            <a:normAutofit/>
          </a:bodyPr>
          <a:lstStyle/>
          <a:p>
            <a:pPr marL="0" indent="0">
              <a:buNone/>
            </a:pPr>
            <a:r>
              <a:rPr lang="en-US" sz="1800" dirty="0"/>
              <a:t>Resource: Centers for Disease Control and Prevention</a:t>
            </a:r>
          </a:p>
          <a:p>
            <a:pPr marL="0" indent="0">
              <a:buNone/>
            </a:pPr>
            <a:r>
              <a:rPr lang="en-US" sz="1800" dirty="0"/>
              <a:t>https://www.cdc.gov/hepatitis/HBV/index.htm</a:t>
            </a:r>
          </a:p>
        </p:txBody>
      </p:sp>
      <p:sp>
        <p:nvSpPr>
          <p:cNvPr id="6" name="Content Placeholder 5"/>
          <p:cNvSpPr>
            <a:spLocks noGrp="1"/>
          </p:cNvSpPr>
          <p:nvPr>
            <p:ph sz="half" idx="2"/>
          </p:nvPr>
        </p:nvSpPr>
        <p:spPr>
          <a:xfrm>
            <a:off x="3207936" y="1514978"/>
            <a:ext cx="8603796" cy="4995862"/>
          </a:xfrm>
        </p:spPr>
        <p:txBody>
          <a:bodyPr>
            <a:normAutofit lnSpcReduction="10000"/>
          </a:bodyPr>
          <a:lstStyle/>
          <a:p>
            <a:pPr>
              <a:lnSpc>
                <a:spcPct val="100000"/>
              </a:lnSpc>
            </a:pPr>
            <a:r>
              <a:rPr lang="en-US" sz="2000" b="1" dirty="0"/>
              <a:t>Hepatitis B</a:t>
            </a:r>
            <a:r>
              <a:rPr lang="en-US" sz="2000" dirty="0"/>
              <a:t> is a liver infection caused by the hepatitis B virus (HBV) that is also a systemic disease and an infectious disease. </a:t>
            </a:r>
          </a:p>
          <a:p>
            <a:pPr>
              <a:lnSpc>
                <a:spcPct val="100000"/>
              </a:lnSpc>
            </a:pPr>
            <a:r>
              <a:rPr lang="en-US" sz="2000" dirty="0"/>
              <a:t>Hepatitis B is transmitted when blood, semen, or another body fluid from a person infected with the hepatitis B virus enters the body of someone who is not infected. </a:t>
            </a:r>
          </a:p>
          <a:p>
            <a:pPr>
              <a:lnSpc>
                <a:spcPct val="100000"/>
              </a:lnSpc>
            </a:pPr>
            <a:r>
              <a:rPr lang="en-US" sz="2000" dirty="0"/>
              <a:t>This can happen through sexual contact; sharing needles, syringes, or other drug-injection equipment; or from mother to baby at birth. </a:t>
            </a:r>
          </a:p>
          <a:p>
            <a:pPr>
              <a:lnSpc>
                <a:spcPct val="100000"/>
              </a:lnSpc>
            </a:pPr>
            <a:r>
              <a:rPr lang="en-US" sz="2000" dirty="0"/>
              <a:t>For some people, hepatitis B is an acute, or short-term, illness but for others, it can become a long-term, chronic infection. </a:t>
            </a:r>
          </a:p>
          <a:p>
            <a:pPr>
              <a:lnSpc>
                <a:spcPct val="100000"/>
              </a:lnSpc>
            </a:pPr>
            <a:r>
              <a:rPr lang="en-US" sz="2000" dirty="0"/>
              <a:t>Risk for chronic infection is related to age at infection: approximately 90% of infected infants become chronically infected, compared with 2%–6% of adults. </a:t>
            </a:r>
          </a:p>
          <a:p>
            <a:pPr>
              <a:lnSpc>
                <a:spcPct val="100000"/>
              </a:lnSpc>
            </a:pPr>
            <a:r>
              <a:rPr lang="en-US" sz="2000" dirty="0"/>
              <a:t>Chronic Hepatitis B can lead to serious health issues, like cirrhosis or liver cancer. The best way to prevent hepatitis B is by getting vaccinated. HBV has been linked to kidney disease and diabetes.</a:t>
            </a:r>
          </a:p>
          <a:p>
            <a:pPr>
              <a:lnSpc>
                <a:spcPct val="100000"/>
              </a:lnSpc>
            </a:pPr>
            <a:r>
              <a:rPr lang="en-US" sz="2000" dirty="0"/>
              <a:t>Hepatitis B is incurable and may be hidden in many patients</a:t>
            </a:r>
          </a:p>
        </p:txBody>
      </p: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4232" y="269354"/>
            <a:ext cx="1760110" cy="1973578"/>
          </a:xfrm>
          <a:prstGeom prst="rect">
            <a:avLst/>
          </a:prstGeom>
        </p:spPr>
      </p:pic>
    </p:spTree>
    <p:extLst>
      <p:ext uri="{BB962C8B-B14F-4D97-AF65-F5344CB8AC3E}">
        <p14:creationId xmlns:p14="http://schemas.microsoft.com/office/powerpoint/2010/main" val="12611704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775856" y="103868"/>
            <a:ext cx="8577943" cy="801824"/>
          </a:xfrm>
        </p:spPr>
        <p:txBody>
          <a:bodyPr>
            <a:normAutofit/>
          </a:bodyPr>
          <a:lstStyle/>
          <a:p>
            <a:pPr algn="ctr"/>
            <a:r>
              <a:rPr lang="en-US" sz="4000" dirty="0"/>
              <a:t>How is HBV transmitted?</a:t>
            </a:r>
          </a:p>
        </p:txBody>
      </p:sp>
      <p:sp>
        <p:nvSpPr>
          <p:cNvPr id="6" name="Content Placeholder 5"/>
          <p:cNvSpPr>
            <a:spLocks noGrp="1"/>
          </p:cNvSpPr>
          <p:nvPr>
            <p:ph sz="half" idx="2"/>
          </p:nvPr>
        </p:nvSpPr>
        <p:spPr>
          <a:xfrm>
            <a:off x="3073315" y="748937"/>
            <a:ext cx="9049016" cy="6005195"/>
          </a:xfrm>
        </p:spPr>
        <p:txBody>
          <a:bodyPr>
            <a:normAutofit fontScale="62500" lnSpcReduction="20000"/>
          </a:bodyPr>
          <a:lstStyle/>
          <a:p>
            <a:pPr marL="0" indent="0">
              <a:lnSpc>
                <a:spcPct val="120000"/>
              </a:lnSpc>
              <a:buNone/>
            </a:pPr>
            <a:r>
              <a:rPr lang="en-US" sz="3200" dirty="0"/>
              <a:t>HBV is transmitted through activities that involve </a:t>
            </a:r>
            <a:r>
              <a:rPr lang="en-US" sz="3200" b="1" dirty="0"/>
              <a:t>percutaneous</a:t>
            </a:r>
            <a:r>
              <a:rPr lang="en-US" sz="3200" dirty="0"/>
              <a:t> (i.e., puncture through the skin) </a:t>
            </a:r>
            <a:r>
              <a:rPr lang="en-US" sz="3200" b="1" dirty="0"/>
              <a:t>or mucosal contact with infectious blood or body fluids</a:t>
            </a:r>
            <a:r>
              <a:rPr lang="en-US" sz="3200" dirty="0"/>
              <a:t> (e.g., semen, including:</a:t>
            </a:r>
          </a:p>
          <a:p>
            <a:pPr>
              <a:lnSpc>
                <a:spcPct val="120000"/>
              </a:lnSpc>
            </a:pPr>
            <a:r>
              <a:rPr lang="en-US" sz="3200" dirty="0"/>
              <a:t>Sex with an infected partner</a:t>
            </a:r>
          </a:p>
          <a:p>
            <a:pPr>
              <a:lnSpc>
                <a:spcPct val="120000"/>
              </a:lnSpc>
            </a:pPr>
            <a:r>
              <a:rPr lang="en-US" sz="3200" dirty="0"/>
              <a:t>Injection drug use that involves sharing needles, syringes, or drug-preparation equipment</a:t>
            </a:r>
          </a:p>
          <a:p>
            <a:pPr>
              <a:lnSpc>
                <a:spcPct val="120000"/>
              </a:lnSpc>
            </a:pPr>
            <a:r>
              <a:rPr lang="en-US" sz="3200" dirty="0"/>
              <a:t>Birth to an infected mother</a:t>
            </a:r>
          </a:p>
          <a:p>
            <a:pPr>
              <a:lnSpc>
                <a:spcPct val="120000"/>
              </a:lnSpc>
            </a:pPr>
            <a:r>
              <a:rPr lang="en-US" sz="3200" dirty="0"/>
              <a:t>Contact with blood or open sores of an infected person</a:t>
            </a:r>
          </a:p>
          <a:p>
            <a:pPr>
              <a:lnSpc>
                <a:spcPct val="120000"/>
              </a:lnSpc>
            </a:pPr>
            <a:r>
              <a:rPr lang="en-US" sz="3200" dirty="0"/>
              <a:t>Needle sticks or sharp instrument exposures</a:t>
            </a:r>
          </a:p>
          <a:p>
            <a:pPr>
              <a:lnSpc>
                <a:spcPct val="120000"/>
              </a:lnSpc>
            </a:pPr>
            <a:r>
              <a:rPr lang="en-US" sz="3200" dirty="0"/>
              <a:t>Sharing items such as razors or toothbrushes with an infected person</a:t>
            </a:r>
          </a:p>
          <a:p>
            <a:pPr marL="0" indent="0">
              <a:lnSpc>
                <a:spcPct val="120000"/>
              </a:lnSpc>
              <a:spcBef>
                <a:spcPts val="1800"/>
              </a:spcBef>
              <a:buNone/>
            </a:pPr>
            <a:r>
              <a:rPr lang="en-US" sz="3200" b="1" dirty="0"/>
              <a:t>Myths about hepatitis B (i.e. how it cannot be spread):</a:t>
            </a:r>
          </a:p>
          <a:p>
            <a:pPr>
              <a:lnSpc>
                <a:spcPct val="120000"/>
              </a:lnSpc>
            </a:pPr>
            <a:r>
              <a:rPr lang="en-US" sz="3200" dirty="0"/>
              <a:t>Hepatitis B is not spread through sharing meals, bowls or utensils with someone who has the virus. </a:t>
            </a:r>
          </a:p>
          <a:p>
            <a:pPr>
              <a:lnSpc>
                <a:spcPct val="120000"/>
              </a:lnSpc>
            </a:pPr>
            <a:r>
              <a:rPr lang="en-US" sz="3200" dirty="0"/>
              <a:t>It is also not spread by breastfeeding, hugging, kissing, holding hands, coughing, or sneezing.</a:t>
            </a:r>
          </a:p>
          <a:p>
            <a:endParaRPr lang="en-US" dirty="0"/>
          </a:p>
          <a:p>
            <a:endParaRPr lang="en-US" dirty="0"/>
          </a:p>
          <a:p>
            <a:pPr marL="0" indent="0">
              <a:buNone/>
            </a:pPr>
            <a:endParaRPr lang="en-US" dirty="0"/>
          </a:p>
        </p:txBody>
      </p: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4232" y="269354"/>
            <a:ext cx="1760110" cy="1973578"/>
          </a:xfrm>
          <a:prstGeom prst="rect">
            <a:avLst/>
          </a:prstGeom>
        </p:spPr>
      </p:pic>
      <p:sp>
        <p:nvSpPr>
          <p:cNvPr id="8" name="Content Placeholder 3"/>
          <p:cNvSpPr txBox="1">
            <a:spLocks/>
          </p:cNvSpPr>
          <p:nvPr/>
        </p:nvSpPr>
        <p:spPr>
          <a:xfrm>
            <a:off x="838200" y="2242931"/>
            <a:ext cx="2235115" cy="39340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t>Resource: Centers for Disease Control and Prevention</a:t>
            </a:r>
          </a:p>
          <a:p>
            <a:pPr marL="0" indent="0">
              <a:buNone/>
            </a:pPr>
            <a:r>
              <a:rPr lang="en-US" sz="1800" dirty="0"/>
              <a:t>https://www.cdc.gov/hepatitis/hbv/hbvfaq.htm#overview</a:t>
            </a:r>
          </a:p>
        </p:txBody>
      </p:sp>
    </p:spTree>
    <p:extLst>
      <p:ext uri="{BB962C8B-B14F-4D97-AF65-F5344CB8AC3E}">
        <p14:creationId xmlns:p14="http://schemas.microsoft.com/office/powerpoint/2010/main" val="1531150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514600" y="365125"/>
            <a:ext cx="9579428" cy="1325563"/>
          </a:xfrm>
        </p:spPr>
        <p:txBody>
          <a:bodyPr>
            <a:normAutofit/>
          </a:bodyPr>
          <a:lstStyle/>
          <a:p>
            <a:pPr algn="ctr"/>
            <a:r>
              <a:rPr lang="en-US" sz="4000" dirty="0"/>
              <a:t>How long does HBV survive outside the body?</a:t>
            </a:r>
          </a:p>
        </p:txBody>
      </p:sp>
      <p:sp>
        <p:nvSpPr>
          <p:cNvPr id="6" name="Content Placeholder 5"/>
          <p:cNvSpPr>
            <a:spLocks noGrp="1"/>
          </p:cNvSpPr>
          <p:nvPr>
            <p:ph sz="half" idx="2"/>
          </p:nvPr>
        </p:nvSpPr>
        <p:spPr>
          <a:xfrm>
            <a:off x="3254829" y="1690688"/>
            <a:ext cx="8388531" cy="4718821"/>
          </a:xfrm>
        </p:spPr>
        <p:txBody>
          <a:bodyPr>
            <a:normAutofit fontScale="77500" lnSpcReduction="20000"/>
          </a:bodyPr>
          <a:lstStyle/>
          <a:p>
            <a:pPr>
              <a:lnSpc>
                <a:spcPct val="120000"/>
              </a:lnSpc>
            </a:pPr>
            <a:r>
              <a:rPr lang="en-US" dirty="0"/>
              <a:t>HBV can survive outside the body at least 7 days and still be capable of causing infection.</a:t>
            </a:r>
          </a:p>
          <a:p>
            <a:pPr>
              <a:lnSpc>
                <a:spcPct val="120000"/>
              </a:lnSpc>
              <a:buNone/>
            </a:pPr>
            <a:endParaRPr lang="en-US" dirty="0"/>
          </a:p>
          <a:p>
            <a:pPr>
              <a:lnSpc>
                <a:spcPct val="120000"/>
              </a:lnSpc>
            </a:pPr>
            <a:r>
              <a:rPr lang="en-US" dirty="0"/>
              <a:t>Any blood spills — including dried blood, which can still be infectious — should be cleaned using 1:10 dilution of one part household bleach to 10 parts of water for disinfecting the area. </a:t>
            </a:r>
          </a:p>
          <a:p>
            <a:pPr>
              <a:lnSpc>
                <a:spcPct val="120000"/>
              </a:lnSpc>
            </a:pPr>
            <a:endParaRPr lang="en-US" dirty="0"/>
          </a:p>
          <a:p>
            <a:pPr>
              <a:lnSpc>
                <a:spcPct val="120000"/>
              </a:lnSpc>
            </a:pPr>
            <a:r>
              <a:rPr lang="en-US" dirty="0"/>
              <a:t>Gloves should be used when cleaning up any blood spills.</a:t>
            </a:r>
          </a:p>
          <a:p>
            <a:pPr>
              <a:lnSpc>
                <a:spcPct val="120000"/>
              </a:lnSpc>
            </a:pPr>
            <a:endParaRPr lang="en-US" dirty="0"/>
          </a:p>
          <a:p>
            <a:pPr>
              <a:lnSpc>
                <a:spcPct val="120000"/>
              </a:lnSpc>
            </a:pPr>
            <a:r>
              <a:rPr lang="en-US" dirty="0"/>
              <a:t>Hepatitis B virus has been found in frozen cadavers over 500 years old</a:t>
            </a:r>
          </a:p>
        </p:txBody>
      </p: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4232" y="269354"/>
            <a:ext cx="1760110" cy="1973578"/>
          </a:xfrm>
          <a:prstGeom prst="rect">
            <a:avLst/>
          </a:prstGeom>
        </p:spPr>
      </p:pic>
      <p:sp>
        <p:nvSpPr>
          <p:cNvPr id="8" name="Content Placeholder 3"/>
          <p:cNvSpPr txBox="1">
            <a:spLocks/>
          </p:cNvSpPr>
          <p:nvPr/>
        </p:nvSpPr>
        <p:spPr>
          <a:xfrm>
            <a:off x="838200" y="2242931"/>
            <a:ext cx="2235115" cy="39340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t>Resource: Centers for Disease Control and Prevention</a:t>
            </a:r>
          </a:p>
          <a:p>
            <a:pPr marL="0" indent="0">
              <a:buNone/>
            </a:pPr>
            <a:r>
              <a:rPr lang="en-US" sz="1800" dirty="0"/>
              <a:t>https://www.cdc.gov/hepatitis/hbv/hbvfaq.htm#overview</a:t>
            </a:r>
          </a:p>
        </p:txBody>
      </p:sp>
    </p:spTree>
    <p:extLst>
      <p:ext uri="{BB962C8B-B14F-4D97-AF65-F5344CB8AC3E}">
        <p14:creationId xmlns:p14="http://schemas.microsoft.com/office/powerpoint/2010/main" val="9752474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775856" y="365125"/>
            <a:ext cx="8577943" cy="706029"/>
          </a:xfrm>
        </p:spPr>
        <p:txBody>
          <a:bodyPr>
            <a:normAutofit/>
          </a:bodyPr>
          <a:lstStyle/>
          <a:p>
            <a:pPr algn="ctr"/>
            <a:r>
              <a:rPr lang="en-US" sz="4000" dirty="0"/>
              <a:t>Who is at risk for HBV infection?</a:t>
            </a:r>
          </a:p>
        </p:txBody>
      </p:sp>
      <p:sp>
        <p:nvSpPr>
          <p:cNvPr id="6" name="Content Placeholder 5"/>
          <p:cNvSpPr>
            <a:spLocks noGrp="1"/>
          </p:cNvSpPr>
          <p:nvPr>
            <p:ph sz="half" idx="2"/>
          </p:nvPr>
        </p:nvSpPr>
        <p:spPr>
          <a:xfrm>
            <a:off x="3254829" y="966651"/>
            <a:ext cx="8577943" cy="5826035"/>
          </a:xfrm>
        </p:spPr>
        <p:txBody>
          <a:bodyPr>
            <a:normAutofit/>
          </a:bodyPr>
          <a:lstStyle/>
          <a:p>
            <a:pPr marL="0" indent="0">
              <a:lnSpc>
                <a:spcPct val="120000"/>
              </a:lnSpc>
              <a:spcBef>
                <a:spcPts val="600"/>
              </a:spcBef>
              <a:buNone/>
            </a:pPr>
            <a:r>
              <a:rPr lang="en-US" sz="1800" dirty="0"/>
              <a:t>The following populations are at increased risk of becoming infected with HBV:</a:t>
            </a:r>
          </a:p>
          <a:p>
            <a:pPr>
              <a:lnSpc>
                <a:spcPct val="100000"/>
              </a:lnSpc>
              <a:spcBef>
                <a:spcPts val="600"/>
              </a:spcBef>
            </a:pPr>
            <a:r>
              <a:rPr lang="en-US" sz="1800" dirty="0"/>
              <a:t>Infants born to infected mothers</a:t>
            </a:r>
          </a:p>
          <a:p>
            <a:pPr>
              <a:lnSpc>
                <a:spcPct val="100000"/>
              </a:lnSpc>
              <a:spcBef>
                <a:spcPts val="600"/>
              </a:spcBef>
            </a:pPr>
            <a:r>
              <a:rPr lang="en-US" sz="1800" dirty="0"/>
              <a:t>Sex partners of infected persons</a:t>
            </a:r>
          </a:p>
          <a:p>
            <a:pPr>
              <a:lnSpc>
                <a:spcPct val="100000"/>
              </a:lnSpc>
              <a:spcBef>
                <a:spcPts val="600"/>
              </a:spcBef>
            </a:pPr>
            <a:r>
              <a:rPr lang="en-US" sz="1800" dirty="0"/>
              <a:t>Sexually active persons who are not in a long-term, mutually monogamous relationship (e.g., &gt;1 sex partner during the previous 6 months)</a:t>
            </a:r>
          </a:p>
          <a:p>
            <a:pPr>
              <a:lnSpc>
                <a:spcPct val="100000"/>
              </a:lnSpc>
              <a:spcBef>
                <a:spcPts val="600"/>
              </a:spcBef>
            </a:pPr>
            <a:r>
              <a:rPr lang="en-US" sz="1800" dirty="0"/>
              <a:t>Men who have sex with men</a:t>
            </a:r>
          </a:p>
          <a:p>
            <a:pPr>
              <a:lnSpc>
                <a:spcPct val="100000"/>
              </a:lnSpc>
              <a:spcBef>
                <a:spcPts val="600"/>
              </a:spcBef>
            </a:pPr>
            <a:r>
              <a:rPr lang="en-US" sz="1800" dirty="0"/>
              <a:t>Injection drug users</a:t>
            </a:r>
          </a:p>
          <a:p>
            <a:pPr>
              <a:lnSpc>
                <a:spcPct val="100000"/>
              </a:lnSpc>
              <a:spcBef>
                <a:spcPts val="600"/>
              </a:spcBef>
            </a:pPr>
            <a:r>
              <a:rPr lang="en-US" sz="1800" dirty="0"/>
              <a:t>Household contacts of persons with chronic HBV infection</a:t>
            </a:r>
          </a:p>
          <a:p>
            <a:pPr>
              <a:lnSpc>
                <a:spcPct val="100000"/>
              </a:lnSpc>
              <a:spcBef>
                <a:spcPts val="600"/>
              </a:spcBef>
            </a:pPr>
            <a:r>
              <a:rPr lang="en-US" sz="1800" dirty="0"/>
              <a:t>Health care and public safety workers at risk for occupational exposure to blood or blood-contaminated body fluids</a:t>
            </a:r>
          </a:p>
          <a:p>
            <a:pPr>
              <a:lnSpc>
                <a:spcPct val="100000"/>
              </a:lnSpc>
              <a:spcBef>
                <a:spcPts val="600"/>
              </a:spcBef>
            </a:pPr>
            <a:r>
              <a:rPr lang="en-US" sz="1800" dirty="0"/>
              <a:t>Hemodialysis patients</a:t>
            </a:r>
          </a:p>
          <a:p>
            <a:pPr>
              <a:lnSpc>
                <a:spcPct val="100000"/>
              </a:lnSpc>
              <a:spcBef>
                <a:spcPts val="600"/>
              </a:spcBef>
            </a:pPr>
            <a:r>
              <a:rPr lang="en-US" sz="1800" dirty="0"/>
              <a:t>Residents and staff of facilities for developmentally disabled persons</a:t>
            </a:r>
          </a:p>
          <a:p>
            <a:pPr>
              <a:lnSpc>
                <a:spcPct val="100000"/>
              </a:lnSpc>
              <a:spcBef>
                <a:spcPts val="600"/>
              </a:spcBef>
            </a:pPr>
            <a:r>
              <a:rPr lang="en-US" sz="1800" dirty="0"/>
              <a:t>Travelers to </a:t>
            </a:r>
            <a:r>
              <a:rPr lang="en-US" sz="1800" dirty="0">
                <a:hlinkClick r:id="rId2"/>
              </a:rPr>
              <a:t>countries with intermediate or high prevalence of HBV infection</a:t>
            </a:r>
            <a:endParaRPr lang="en-US" sz="1800" dirty="0"/>
          </a:p>
          <a:p>
            <a:pPr>
              <a:lnSpc>
                <a:spcPct val="100000"/>
              </a:lnSpc>
              <a:spcBef>
                <a:spcPts val="600"/>
              </a:spcBef>
            </a:pPr>
            <a:r>
              <a:rPr lang="en-US" sz="1800" dirty="0"/>
              <a:t>Those born in CDC-defined intermediate to high endemic areas for HBV (which corresponds to the green colored areas of the map of the world, which is your next slide). </a:t>
            </a:r>
          </a:p>
          <a:p>
            <a:pPr>
              <a:lnSpc>
                <a:spcPct val="100000"/>
              </a:lnSpc>
              <a:spcBef>
                <a:spcPts val="600"/>
              </a:spcBef>
            </a:pPr>
            <a:r>
              <a:rPr lang="en-US" sz="1800" dirty="0"/>
              <a:t>Recipients of solid or liquid organ transplants </a:t>
            </a:r>
            <a:endParaRPr lang="en-US" sz="1600" dirty="0"/>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4232" y="269354"/>
            <a:ext cx="1760110" cy="1973578"/>
          </a:xfrm>
          <a:prstGeom prst="rect">
            <a:avLst/>
          </a:prstGeom>
        </p:spPr>
      </p:pic>
      <p:sp>
        <p:nvSpPr>
          <p:cNvPr id="7" name="Content Placeholder 3"/>
          <p:cNvSpPr txBox="1">
            <a:spLocks/>
          </p:cNvSpPr>
          <p:nvPr/>
        </p:nvSpPr>
        <p:spPr>
          <a:xfrm>
            <a:off x="838200" y="2242931"/>
            <a:ext cx="2235115" cy="39340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t>Resource: Centers for Disease Control and Prevention</a:t>
            </a:r>
          </a:p>
          <a:p>
            <a:pPr marL="0" indent="0">
              <a:buNone/>
            </a:pPr>
            <a:r>
              <a:rPr lang="en-US" sz="1800" dirty="0"/>
              <a:t>https://www.cdc.gov/hepatitis/hbv/hbvfaq.htm#overview</a:t>
            </a:r>
          </a:p>
        </p:txBody>
      </p:sp>
    </p:spTree>
    <p:extLst>
      <p:ext uri="{BB962C8B-B14F-4D97-AF65-F5344CB8AC3E}">
        <p14:creationId xmlns:p14="http://schemas.microsoft.com/office/powerpoint/2010/main" val="30263873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89328" y="520349"/>
            <a:ext cx="7813344" cy="6191040"/>
          </a:xfrm>
          <a:prstGeom prst="rect">
            <a:avLst/>
          </a:prstGeom>
        </p:spPr>
      </p:pic>
      <p:sp>
        <p:nvSpPr>
          <p:cNvPr id="2" name="TextBox 1">
            <a:extLst>
              <a:ext uri="{FF2B5EF4-FFF2-40B4-BE49-F238E27FC236}">
                <a16:creationId xmlns:a16="http://schemas.microsoft.com/office/drawing/2014/main" id="{44C009EA-CD04-43D0-B87A-310282CA9524}"/>
              </a:ext>
            </a:extLst>
          </p:cNvPr>
          <p:cNvSpPr txBox="1"/>
          <p:nvPr/>
        </p:nvSpPr>
        <p:spPr>
          <a:xfrm>
            <a:off x="3508959" y="146611"/>
            <a:ext cx="5524589" cy="769441"/>
          </a:xfrm>
          <a:prstGeom prst="rect">
            <a:avLst/>
          </a:prstGeom>
          <a:noFill/>
        </p:spPr>
        <p:txBody>
          <a:bodyPr wrap="none" rtlCol="0">
            <a:spAutoFit/>
          </a:bodyPr>
          <a:lstStyle/>
          <a:p>
            <a:r>
              <a:rPr lang="en-US" sz="4400" dirty="0">
                <a:latin typeface="+mj-lt"/>
              </a:rPr>
              <a:t>Global HBV Prevalence </a:t>
            </a:r>
          </a:p>
        </p:txBody>
      </p:sp>
    </p:spTree>
    <p:extLst>
      <p:ext uri="{BB962C8B-B14F-4D97-AF65-F5344CB8AC3E}">
        <p14:creationId xmlns:p14="http://schemas.microsoft.com/office/powerpoint/2010/main" val="36893106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594342" y="0"/>
            <a:ext cx="8577943" cy="1325563"/>
          </a:xfrm>
        </p:spPr>
        <p:txBody>
          <a:bodyPr>
            <a:normAutofit/>
          </a:bodyPr>
          <a:lstStyle/>
          <a:p>
            <a:pPr algn="ctr"/>
            <a:r>
              <a:rPr lang="en-US" sz="4000" dirty="0"/>
              <a:t>What are the signs and symptoms of HBV infection?</a:t>
            </a:r>
          </a:p>
        </p:txBody>
      </p:sp>
      <p:sp>
        <p:nvSpPr>
          <p:cNvPr id="6" name="Content Placeholder 5"/>
          <p:cNvSpPr>
            <a:spLocks noGrp="1"/>
          </p:cNvSpPr>
          <p:nvPr>
            <p:ph sz="half" idx="2"/>
          </p:nvPr>
        </p:nvSpPr>
        <p:spPr>
          <a:xfrm>
            <a:off x="3073315" y="1193074"/>
            <a:ext cx="8918388" cy="5664925"/>
          </a:xfrm>
        </p:spPr>
        <p:txBody>
          <a:bodyPr>
            <a:normAutofit/>
          </a:bodyPr>
          <a:lstStyle/>
          <a:p>
            <a:pPr>
              <a:lnSpc>
                <a:spcPct val="110000"/>
              </a:lnSpc>
              <a:spcBef>
                <a:spcPts val="600"/>
              </a:spcBef>
            </a:pPr>
            <a:r>
              <a:rPr lang="en-US" sz="2000" b="1" u="sng" dirty="0"/>
              <a:t>Acute infection</a:t>
            </a:r>
            <a:r>
              <a:rPr lang="en-US" sz="2000" dirty="0"/>
              <a:t>:  Most children under age 5 years and newly infected immunosuppressed adults are asymptomatic.  30%–50% of persons aged ≥5 years have initial signs and symptoms. Signs and symptoms can include</a:t>
            </a:r>
          </a:p>
          <a:p>
            <a:pPr lvl="1">
              <a:lnSpc>
                <a:spcPct val="110000"/>
              </a:lnSpc>
              <a:spcBef>
                <a:spcPts val="600"/>
              </a:spcBef>
            </a:pPr>
            <a:r>
              <a:rPr lang="en-US" sz="1600" dirty="0"/>
              <a:t>Fever, fatigue. Loss of appetite</a:t>
            </a:r>
          </a:p>
          <a:p>
            <a:pPr lvl="1">
              <a:lnSpc>
                <a:spcPct val="110000"/>
              </a:lnSpc>
              <a:spcBef>
                <a:spcPts val="600"/>
              </a:spcBef>
            </a:pPr>
            <a:r>
              <a:rPr lang="en-US" sz="1600" dirty="0"/>
              <a:t>Nausea, vomiting, abdominal pain</a:t>
            </a:r>
          </a:p>
          <a:p>
            <a:pPr lvl="1">
              <a:lnSpc>
                <a:spcPct val="110000"/>
              </a:lnSpc>
              <a:spcBef>
                <a:spcPts val="600"/>
              </a:spcBef>
            </a:pPr>
            <a:r>
              <a:rPr lang="en-US" sz="1600" dirty="0"/>
              <a:t>Dark urine, clay-colored bowel movements</a:t>
            </a:r>
          </a:p>
          <a:p>
            <a:pPr lvl="1">
              <a:lnSpc>
                <a:spcPct val="110000"/>
              </a:lnSpc>
              <a:spcBef>
                <a:spcPts val="600"/>
              </a:spcBef>
            </a:pPr>
            <a:r>
              <a:rPr lang="en-US" sz="1600" dirty="0"/>
              <a:t>Joint pain</a:t>
            </a:r>
          </a:p>
          <a:p>
            <a:pPr lvl="1">
              <a:lnSpc>
                <a:spcPct val="110000"/>
              </a:lnSpc>
              <a:spcBef>
                <a:spcPts val="600"/>
              </a:spcBef>
            </a:pPr>
            <a:r>
              <a:rPr lang="en-US" sz="1600" dirty="0"/>
              <a:t>Jaundice</a:t>
            </a:r>
          </a:p>
          <a:p>
            <a:pPr lvl="1">
              <a:lnSpc>
                <a:spcPct val="110000"/>
              </a:lnSpc>
              <a:spcBef>
                <a:spcPts val="600"/>
              </a:spcBef>
            </a:pPr>
            <a:r>
              <a:rPr lang="en-US" sz="1600" dirty="0"/>
              <a:t>In acute disease: Symptoms begin an average of 90 days (range: 60–150 days) after exposure to HBV.</a:t>
            </a:r>
          </a:p>
          <a:p>
            <a:pPr>
              <a:lnSpc>
                <a:spcPct val="110000"/>
              </a:lnSpc>
              <a:spcBef>
                <a:spcPts val="600"/>
              </a:spcBef>
            </a:pPr>
            <a:r>
              <a:rPr lang="en-US" sz="2000" b="1" u="sng" dirty="0"/>
              <a:t>Chronic infection</a:t>
            </a:r>
            <a:r>
              <a:rPr lang="en-US" sz="2000" dirty="0"/>
              <a:t>: The presence of signs and symptoms varies by age and is associated in most people with end-stage liver disease.</a:t>
            </a:r>
          </a:p>
          <a:p>
            <a:pPr>
              <a:lnSpc>
                <a:spcPct val="110000"/>
              </a:lnSpc>
              <a:spcBef>
                <a:spcPts val="600"/>
              </a:spcBef>
            </a:pPr>
            <a:r>
              <a:rPr lang="en-US" sz="2000" dirty="0"/>
              <a:t>Persons with chronic HBV infection are mostly asymptomatic, have no evidence of liver disease at diagnosis except for elevated liver tests, or have a spectrum of disease ranging from chronic hepatitis to cirrhosis or hepatocellular carcinoma (the most common type of liver cancer).</a:t>
            </a:r>
          </a:p>
        </p:txBody>
      </p: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4232" y="269354"/>
            <a:ext cx="1760110" cy="1973578"/>
          </a:xfrm>
          <a:prstGeom prst="rect">
            <a:avLst/>
          </a:prstGeom>
        </p:spPr>
      </p:pic>
      <p:sp>
        <p:nvSpPr>
          <p:cNvPr id="7" name="Content Placeholder 3"/>
          <p:cNvSpPr txBox="1">
            <a:spLocks/>
          </p:cNvSpPr>
          <p:nvPr/>
        </p:nvSpPr>
        <p:spPr>
          <a:xfrm>
            <a:off x="838200" y="2242931"/>
            <a:ext cx="2235115" cy="39340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t>Resource: Centers for Disease Control and Prevention</a:t>
            </a:r>
          </a:p>
          <a:p>
            <a:pPr marL="0" indent="0">
              <a:buNone/>
            </a:pPr>
            <a:r>
              <a:rPr lang="en-US" sz="1800" dirty="0"/>
              <a:t>https://www.cdc.gov/hepatitis/hbv/hbvfaq.htm#overview</a:t>
            </a:r>
          </a:p>
        </p:txBody>
      </p:sp>
    </p:spTree>
    <p:extLst>
      <p:ext uri="{BB962C8B-B14F-4D97-AF65-F5344CB8AC3E}">
        <p14:creationId xmlns:p14="http://schemas.microsoft.com/office/powerpoint/2010/main" val="36889608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775856" y="365125"/>
            <a:ext cx="8577943" cy="1325563"/>
          </a:xfrm>
        </p:spPr>
        <p:txBody>
          <a:bodyPr>
            <a:normAutofit/>
          </a:bodyPr>
          <a:lstStyle/>
          <a:p>
            <a:pPr algn="ctr"/>
            <a:r>
              <a:rPr lang="en-US" sz="4000" dirty="0"/>
              <a:t>Acute HBV infection</a:t>
            </a:r>
          </a:p>
        </p:txBody>
      </p:sp>
      <p:sp>
        <p:nvSpPr>
          <p:cNvPr id="6" name="Content Placeholder 5"/>
          <p:cNvSpPr>
            <a:spLocks noGrp="1"/>
          </p:cNvSpPr>
          <p:nvPr>
            <p:ph sz="half" idx="2"/>
          </p:nvPr>
        </p:nvSpPr>
        <p:spPr>
          <a:xfrm>
            <a:off x="3254829" y="1690688"/>
            <a:ext cx="8475617" cy="4924425"/>
          </a:xfrm>
        </p:spPr>
        <p:txBody>
          <a:bodyPr>
            <a:normAutofit lnSpcReduction="10000"/>
          </a:bodyPr>
          <a:lstStyle/>
          <a:p>
            <a:r>
              <a:rPr lang="en-US" sz="2400" dirty="0"/>
              <a:t>Acute infection ranges from asymptomatic or mild disease to — rarely — fulminant hepatitis. </a:t>
            </a:r>
          </a:p>
          <a:p>
            <a:r>
              <a:rPr lang="en-US" sz="2400" dirty="0"/>
              <a:t>Disease is more severe among adults aged &gt;60 years. </a:t>
            </a:r>
          </a:p>
          <a:p>
            <a:r>
              <a:rPr lang="en-US" sz="2400" dirty="0"/>
              <a:t>The fatality rate or need for liver transplant among acute cases reported to CDC is 0.5%–1%.</a:t>
            </a:r>
          </a:p>
          <a:p>
            <a:r>
              <a:rPr lang="en-US" sz="2400" dirty="0"/>
              <a:t>About 25% of those who become chronically infected during childhood and 15% of those who become chronically infected after childhood die prematurely from cirrhosis or liver cancer, and the majority remain asymptomatic until onset of cirrhosis or end-stage liver disease. </a:t>
            </a:r>
          </a:p>
          <a:p>
            <a:r>
              <a:rPr lang="en-US" sz="2400" dirty="0"/>
              <a:t>In the United States, chronic HBV infection results in an estimated 1,800 deaths per year.</a:t>
            </a:r>
          </a:p>
          <a:p>
            <a:r>
              <a:rPr lang="en-US" sz="2400" dirty="0"/>
              <a:t>There are rare patients who need liver transplants for chronic disease but more often it is HBV with liver cancer</a:t>
            </a:r>
          </a:p>
          <a:p>
            <a:endParaRPr lang="en-US" sz="2400" dirty="0"/>
          </a:p>
        </p:txBody>
      </p: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4232" y="269354"/>
            <a:ext cx="1760110" cy="1973578"/>
          </a:xfrm>
          <a:prstGeom prst="rect">
            <a:avLst/>
          </a:prstGeom>
        </p:spPr>
      </p:pic>
      <p:sp>
        <p:nvSpPr>
          <p:cNvPr id="8" name="Content Placeholder 3"/>
          <p:cNvSpPr txBox="1">
            <a:spLocks/>
          </p:cNvSpPr>
          <p:nvPr/>
        </p:nvSpPr>
        <p:spPr>
          <a:xfrm>
            <a:off x="838200" y="2242931"/>
            <a:ext cx="2235115" cy="39340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t>Resource: Centers for Disease Control and Prevention</a:t>
            </a:r>
          </a:p>
          <a:p>
            <a:pPr marL="0" indent="0">
              <a:buNone/>
            </a:pPr>
            <a:r>
              <a:rPr lang="en-US" sz="1800" dirty="0"/>
              <a:t>https://www.cdc.gov/hepatitis/hbv/hbvfaq.htm#overview</a:t>
            </a:r>
          </a:p>
        </p:txBody>
      </p:sp>
    </p:spTree>
    <p:extLst>
      <p:ext uri="{BB962C8B-B14F-4D97-AF65-F5344CB8AC3E}">
        <p14:creationId xmlns:p14="http://schemas.microsoft.com/office/powerpoint/2010/main" val="14468137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775856" y="365125"/>
            <a:ext cx="8577943" cy="1325563"/>
          </a:xfrm>
        </p:spPr>
        <p:txBody>
          <a:bodyPr>
            <a:normAutofit/>
          </a:bodyPr>
          <a:lstStyle/>
          <a:p>
            <a:pPr algn="ctr"/>
            <a:r>
              <a:rPr lang="en-US" sz="4000" dirty="0"/>
              <a:t>How likely is HBV infection to become chronic?</a:t>
            </a:r>
          </a:p>
        </p:txBody>
      </p:sp>
      <p:sp>
        <p:nvSpPr>
          <p:cNvPr id="6" name="Content Placeholder 5"/>
          <p:cNvSpPr>
            <a:spLocks noGrp="1"/>
          </p:cNvSpPr>
          <p:nvPr>
            <p:ph sz="half" idx="2"/>
          </p:nvPr>
        </p:nvSpPr>
        <p:spPr>
          <a:xfrm>
            <a:off x="3254829" y="1690688"/>
            <a:ext cx="8098971" cy="5053012"/>
          </a:xfrm>
        </p:spPr>
        <p:txBody>
          <a:bodyPr>
            <a:normAutofit lnSpcReduction="10000"/>
          </a:bodyPr>
          <a:lstStyle/>
          <a:p>
            <a:r>
              <a:rPr lang="en-US" dirty="0"/>
              <a:t>HBV is incurable</a:t>
            </a:r>
          </a:p>
          <a:p>
            <a:r>
              <a:rPr lang="en-US" dirty="0"/>
              <a:t>All patients exposed carry some virus in their body for their life time</a:t>
            </a:r>
          </a:p>
          <a:p>
            <a:r>
              <a:rPr lang="en-US" dirty="0"/>
              <a:t>The risk for chronic infection (HBsAg+) varies according to the age at infection and is greatest among young children. </a:t>
            </a:r>
          </a:p>
          <a:p>
            <a:r>
              <a:rPr lang="en-US" dirty="0"/>
              <a:t>About 90% of infants and 25%–50% of children aged 1–5 years will remain chronically infected with HBV as per the test HBsAg. </a:t>
            </a:r>
          </a:p>
          <a:p>
            <a:r>
              <a:rPr lang="en-US" dirty="0"/>
              <a:t>By contrast, about 95% of adults recover from HBV infection and become anti-HBc(+) indicating persistent HBV in the liver in the form of cccDNA.</a:t>
            </a:r>
            <a:endParaRPr lang="en-US" b="1" dirty="0"/>
          </a:p>
        </p:txBody>
      </p: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4232" y="269354"/>
            <a:ext cx="1760110" cy="1973578"/>
          </a:xfrm>
          <a:prstGeom prst="rect">
            <a:avLst/>
          </a:prstGeom>
        </p:spPr>
      </p:pic>
      <p:sp>
        <p:nvSpPr>
          <p:cNvPr id="8" name="Content Placeholder 3"/>
          <p:cNvSpPr txBox="1">
            <a:spLocks/>
          </p:cNvSpPr>
          <p:nvPr/>
        </p:nvSpPr>
        <p:spPr>
          <a:xfrm>
            <a:off x="838200" y="2242931"/>
            <a:ext cx="2235115" cy="39340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t>Resource: Centers for Disease Control and Prevention</a:t>
            </a:r>
          </a:p>
          <a:p>
            <a:pPr marL="0" indent="0">
              <a:buNone/>
            </a:pPr>
            <a:r>
              <a:rPr lang="en-US" sz="1800" dirty="0"/>
              <a:t>https://www.cdc.gov/hepatitis/hbv/hbvfaq.htm#overview</a:t>
            </a:r>
          </a:p>
        </p:txBody>
      </p:sp>
    </p:spTree>
    <p:extLst>
      <p:ext uri="{BB962C8B-B14F-4D97-AF65-F5344CB8AC3E}">
        <p14:creationId xmlns:p14="http://schemas.microsoft.com/office/powerpoint/2010/main" val="1742060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AD8E5-2649-408D-B77E-215FC141C371}"/>
              </a:ext>
            </a:extLst>
          </p:cNvPr>
          <p:cNvSpPr>
            <a:spLocks noGrp="1"/>
          </p:cNvSpPr>
          <p:nvPr>
            <p:ph type="title"/>
          </p:nvPr>
        </p:nvSpPr>
        <p:spPr/>
        <p:txBody>
          <a:bodyPr/>
          <a:lstStyle/>
          <a:p>
            <a:pPr algn="ctr"/>
            <a:r>
              <a:rPr lang="en-US" b="1" dirty="0"/>
              <a:t>DISCLOSURE</a:t>
            </a:r>
          </a:p>
        </p:txBody>
      </p:sp>
      <p:sp>
        <p:nvSpPr>
          <p:cNvPr id="3" name="Content Placeholder 2">
            <a:extLst>
              <a:ext uri="{FF2B5EF4-FFF2-40B4-BE49-F238E27FC236}">
                <a16:creationId xmlns:a16="http://schemas.microsoft.com/office/drawing/2014/main" id="{B12F45AA-0D1C-4F24-9C59-F255BC52AC9C}"/>
              </a:ext>
            </a:extLst>
          </p:cNvPr>
          <p:cNvSpPr>
            <a:spLocks noGrp="1"/>
          </p:cNvSpPr>
          <p:nvPr>
            <p:ph idx="1"/>
          </p:nvPr>
        </p:nvSpPr>
        <p:spPr>
          <a:xfrm>
            <a:off x="838200" y="2242931"/>
            <a:ext cx="10515600" cy="3934031"/>
          </a:xfrm>
        </p:spPr>
        <p:txBody>
          <a:bodyPr>
            <a:normAutofit fontScale="92500" lnSpcReduction="20000"/>
          </a:bodyPr>
          <a:lstStyle/>
          <a:p>
            <a:r>
              <a:rPr lang="en-US" dirty="0"/>
              <a:t>This curriculum was designed by pro bono physicians and researchers using Centers for Disease Control and Prevention (CDC) guidelines and recommendations.  Training materials were not influenced by any pharmaceutical companies.</a:t>
            </a:r>
          </a:p>
          <a:p>
            <a:r>
              <a:rPr lang="en-US" dirty="0"/>
              <a:t>The Continuing Education trainings were financially supported by Gilead Sciences, specifically for resources such as: faculty travel, training facilities, printing cost, accreditation fees, logistics, and meals.</a:t>
            </a:r>
          </a:p>
          <a:p>
            <a:r>
              <a:rPr lang="en-US" dirty="0"/>
              <a:t>Off-label or investigational use of medications were not discussed in the trainings.</a:t>
            </a:r>
          </a:p>
          <a:p>
            <a:r>
              <a:rPr lang="en-US" dirty="0"/>
              <a:t>If you would like to use this training curriculum, please send </a:t>
            </a:r>
            <a:r>
              <a:rPr lang="en-US"/>
              <a:t>a courtesy email </a:t>
            </a:r>
            <a:r>
              <a:rPr lang="en-US" dirty="0"/>
              <a:t>to </a:t>
            </a:r>
            <a:r>
              <a:rPr lang="en-US" dirty="0">
                <a:hlinkClick r:id="rId2"/>
              </a:rPr>
              <a:t>hepbtf@gmail.com</a:t>
            </a:r>
            <a:r>
              <a:rPr lang="en-US" dirty="0"/>
              <a:t>.</a:t>
            </a:r>
          </a:p>
        </p:txBody>
      </p:sp>
      <p:pic>
        <p:nvPicPr>
          <p:cNvPr id="4" name="Picture 3">
            <a:extLst>
              <a:ext uri="{FF2B5EF4-FFF2-40B4-BE49-F238E27FC236}">
                <a16:creationId xmlns:a16="http://schemas.microsoft.com/office/drawing/2014/main" id="{9F8DF1A2-C698-43D9-B58D-547ED3DA2C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4232" y="269354"/>
            <a:ext cx="1760110" cy="1973578"/>
          </a:xfrm>
          <a:prstGeom prst="rect">
            <a:avLst/>
          </a:prstGeom>
        </p:spPr>
      </p:pic>
    </p:spTree>
    <p:extLst>
      <p:ext uri="{BB962C8B-B14F-4D97-AF65-F5344CB8AC3E}">
        <p14:creationId xmlns:p14="http://schemas.microsoft.com/office/powerpoint/2010/main" val="40842120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775856" y="365125"/>
            <a:ext cx="8577943" cy="1325563"/>
          </a:xfrm>
        </p:spPr>
        <p:txBody>
          <a:bodyPr>
            <a:normAutofit/>
          </a:bodyPr>
          <a:lstStyle/>
          <a:p>
            <a:pPr algn="ctr"/>
            <a:r>
              <a:rPr lang="en-US" sz="4000" dirty="0"/>
              <a:t>Who should get screened / tested for hepatitis B?</a:t>
            </a:r>
          </a:p>
        </p:txBody>
      </p:sp>
      <p:sp>
        <p:nvSpPr>
          <p:cNvPr id="6" name="Content Placeholder 5"/>
          <p:cNvSpPr>
            <a:spLocks noGrp="1"/>
          </p:cNvSpPr>
          <p:nvPr>
            <p:ph sz="half" idx="2"/>
          </p:nvPr>
        </p:nvSpPr>
        <p:spPr>
          <a:xfrm>
            <a:off x="3254829" y="1690688"/>
            <a:ext cx="8280484" cy="4793239"/>
          </a:xfrm>
        </p:spPr>
        <p:txBody>
          <a:bodyPr>
            <a:normAutofit lnSpcReduction="10000"/>
          </a:bodyPr>
          <a:lstStyle/>
          <a:p>
            <a:pPr>
              <a:lnSpc>
                <a:spcPct val="100000"/>
              </a:lnSpc>
            </a:pPr>
            <a:r>
              <a:rPr lang="en-US" dirty="0"/>
              <a:t>CDC suggests that the following groups may be at-risk:</a:t>
            </a:r>
          </a:p>
          <a:p>
            <a:pPr lvl="1">
              <a:lnSpc>
                <a:spcPct val="100000"/>
              </a:lnSpc>
              <a:spcBef>
                <a:spcPts val="1000"/>
              </a:spcBef>
            </a:pPr>
            <a:r>
              <a:rPr lang="en-US" dirty="0"/>
              <a:t>People born in Asia or the Pacific Islands, except Australia and New Zealand</a:t>
            </a:r>
          </a:p>
          <a:p>
            <a:pPr lvl="1">
              <a:lnSpc>
                <a:spcPct val="100000"/>
              </a:lnSpc>
              <a:spcBef>
                <a:spcPts val="1000"/>
              </a:spcBef>
            </a:pPr>
            <a:r>
              <a:rPr lang="en-US" dirty="0"/>
              <a:t>People whose parents were born in most parts of Asia or the Pacific Islands</a:t>
            </a:r>
          </a:p>
          <a:p>
            <a:pPr lvl="1">
              <a:lnSpc>
                <a:spcPct val="100000"/>
              </a:lnSpc>
              <a:spcBef>
                <a:spcPts val="1000"/>
              </a:spcBef>
            </a:pPr>
            <a:r>
              <a:rPr lang="en-US" dirty="0"/>
              <a:t>People who live with someone who has hepatitis B</a:t>
            </a:r>
          </a:p>
          <a:p>
            <a:pPr>
              <a:lnSpc>
                <a:spcPct val="100000"/>
              </a:lnSpc>
            </a:pPr>
            <a:r>
              <a:rPr lang="en-US" dirty="0"/>
              <a:t>A blood test is the only way for people to know if they are infected. Most people who have hepatitis B don’t feel sick, so they don’t know they are infected. In fact, nearly 2 out of 3 people with hepatitis B do not know they have it.</a:t>
            </a:r>
            <a:endParaRPr lang="en-US" dirty="0">
              <a:solidFill>
                <a:srgbClr val="FF0000"/>
              </a:solidFill>
            </a:endParaRPr>
          </a:p>
          <a:p>
            <a:pPr marL="0" indent="0">
              <a:buNone/>
            </a:pPr>
            <a:endParaRPr lang="en-US" dirty="0"/>
          </a:p>
          <a:p>
            <a:pPr marL="0" indent="0">
              <a:buNone/>
            </a:pPr>
            <a:endParaRPr lang="en-US" dirty="0"/>
          </a:p>
        </p:txBody>
      </p: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4232" y="269354"/>
            <a:ext cx="1760110" cy="1973578"/>
          </a:xfrm>
          <a:prstGeom prst="rect">
            <a:avLst/>
          </a:prstGeom>
        </p:spPr>
      </p:pic>
      <p:sp>
        <p:nvSpPr>
          <p:cNvPr id="7" name="Content Placeholder 3"/>
          <p:cNvSpPr txBox="1">
            <a:spLocks/>
          </p:cNvSpPr>
          <p:nvPr/>
        </p:nvSpPr>
        <p:spPr>
          <a:xfrm>
            <a:off x="838200" y="2242931"/>
            <a:ext cx="2235115" cy="39340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t>Resource: Centers for Disease Control and Prevention</a:t>
            </a:r>
          </a:p>
          <a:p>
            <a:pPr marL="0" indent="0">
              <a:buFont typeface="Arial" panose="020B0604020202020204" pitchFamily="34" charset="0"/>
              <a:buNone/>
            </a:pPr>
            <a:r>
              <a:rPr lang="en-US" sz="1800" dirty="0"/>
              <a:t>https://www.cdc.gov/knowhepatitisb/faqs.htm</a:t>
            </a:r>
          </a:p>
        </p:txBody>
      </p:sp>
    </p:spTree>
    <p:extLst>
      <p:ext uri="{BB962C8B-B14F-4D97-AF65-F5344CB8AC3E}">
        <p14:creationId xmlns:p14="http://schemas.microsoft.com/office/powerpoint/2010/main" val="39699480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775856" y="365125"/>
            <a:ext cx="8577943" cy="1325563"/>
          </a:xfrm>
        </p:spPr>
        <p:txBody>
          <a:bodyPr>
            <a:normAutofit/>
          </a:bodyPr>
          <a:lstStyle/>
          <a:p>
            <a:pPr algn="ctr"/>
            <a:r>
              <a:rPr lang="en-US" sz="4000" dirty="0"/>
              <a:t>How common is hepatitis B among Asian Americans and Pacific Islanders (AAPIs)?</a:t>
            </a:r>
          </a:p>
        </p:txBody>
      </p:sp>
      <p:sp>
        <p:nvSpPr>
          <p:cNvPr id="4" name="Content Placeholder 3"/>
          <p:cNvSpPr>
            <a:spLocks noGrp="1"/>
          </p:cNvSpPr>
          <p:nvPr>
            <p:ph sz="half" idx="1"/>
          </p:nvPr>
        </p:nvSpPr>
        <p:spPr>
          <a:xfrm>
            <a:off x="838201" y="2253817"/>
            <a:ext cx="2144486" cy="3934031"/>
          </a:xfrm>
        </p:spPr>
        <p:txBody>
          <a:bodyPr>
            <a:normAutofit fontScale="70000" lnSpcReduction="20000"/>
          </a:bodyPr>
          <a:lstStyle/>
          <a:p>
            <a:pPr marL="0" indent="0">
              <a:buNone/>
            </a:pPr>
            <a:r>
              <a:rPr lang="en-US" sz="1800" dirty="0"/>
              <a:t>Resource: Centers for Disease Control and Prevention</a:t>
            </a:r>
          </a:p>
          <a:p>
            <a:pPr marL="0" indent="0">
              <a:buNone/>
            </a:pPr>
            <a:r>
              <a:rPr lang="en-US" sz="1800" dirty="0">
                <a:hlinkClick r:id="rId2"/>
              </a:rPr>
              <a:t>https://www.cdc.gov/knowhepatitisb/faqs.htm</a:t>
            </a:r>
            <a:endParaRPr lang="en-US" sz="1800" dirty="0"/>
          </a:p>
          <a:p>
            <a:pPr marL="0" indent="0">
              <a:buNone/>
            </a:pPr>
            <a:endParaRPr lang="en-US" sz="1800" dirty="0"/>
          </a:p>
          <a:p>
            <a:pPr marL="0" indent="0">
              <a:buNone/>
            </a:pPr>
            <a:r>
              <a:rPr lang="en-US" sz="1800" dirty="0"/>
              <a:t>Kowdley 2012</a:t>
            </a:r>
          </a:p>
          <a:p>
            <a:pPr marL="0" indent="0">
              <a:buNone/>
            </a:pPr>
            <a:r>
              <a:rPr lang="en-US" sz="1800" dirty="0"/>
              <a:t>Gish 2015</a:t>
            </a:r>
          </a:p>
        </p:txBody>
      </p:sp>
      <p:sp>
        <p:nvSpPr>
          <p:cNvPr id="6" name="Content Placeholder 5"/>
          <p:cNvSpPr>
            <a:spLocks noGrp="1"/>
          </p:cNvSpPr>
          <p:nvPr>
            <p:ph sz="half" idx="2"/>
          </p:nvPr>
        </p:nvSpPr>
        <p:spPr>
          <a:xfrm>
            <a:off x="3254829" y="1933370"/>
            <a:ext cx="8098971" cy="3934031"/>
          </a:xfrm>
        </p:spPr>
        <p:txBody>
          <a:bodyPr>
            <a:normAutofit fontScale="70000" lnSpcReduction="20000"/>
          </a:bodyPr>
          <a:lstStyle/>
          <a:p>
            <a:pPr>
              <a:lnSpc>
                <a:spcPct val="120000"/>
              </a:lnSpc>
            </a:pPr>
            <a:r>
              <a:rPr lang="en-US" dirty="0"/>
              <a:t>In the US, hepatitis B is very common among AAPIs, with 1 in 12 AAPIs living with hepatitis B. </a:t>
            </a:r>
          </a:p>
          <a:p>
            <a:pPr>
              <a:lnSpc>
                <a:spcPct val="120000"/>
              </a:lnSpc>
            </a:pPr>
            <a:r>
              <a:rPr lang="en-US" dirty="0"/>
              <a:t>Even though AAPIs make up less than 5% of the US population, they account for up to 2.2 million of the Americans living with hepatitis B.</a:t>
            </a:r>
          </a:p>
          <a:p>
            <a:pPr>
              <a:lnSpc>
                <a:spcPct val="120000"/>
              </a:lnSpc>
            </a:pPr>
            <a:r>
              <a:rPr lang="en-US" dirty="0"/>
              <a:t>Hepatitis B is very common in many parts of Asia and the Pacific Islands, making it easy for many people born in Asia or the Pacific Islands to come into contact with the Hepatitis B virus. </a:t>
            </a:r>
          </a:p>
          <a:p>
            <a:pPr>
              <a:lnSpc>
                <a:spcPct val="120000"/>
              </a:lnSpc>
            </a:pPr>
            <a:r>
              <a:rPr lang="en-US" dirty="0"/>
              <a:t>Although anyone can get hepatitis B, some people are at greater risk, such as those who live with a person who has hepatitis B or are born to infected mothers.</a:t>
            </a:r>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4232" y="269354"/>
            <a:ext cx="1760110" cy="1973578"/>
          </a:xfrm>
          <a:prstGeom prst="rect">
            <a:avLst/>
          </a:prstGeom>
        </p:spPr>
      </p:pic>
    </p:spTree>
    <p:extLst>
      <p:ext uri="{BB962C8B-B14F-4D97-AF65-F5344CB8AC3E}">
        <p14:creationId xmlns:p14="http://schemas.microsoft.com/office/powerpoint/2010/main" val="6983362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775856" y="365125"/>
            <a:ext cx="8577943" cy="1325563"/>
          </a:xfrm>
        </p:spPr>
        <p:txBody>
          <a:bodyPr>
            <a:normAutofit/>
          </a:bodyPr>
          <a:lstStyle/>
          <a:p>
            <a:pPr algn="ctr"/>
            <a:r>
              <a:rPr lang="en-US" sz="4000" dirty="0"/>
              <a:t>Why should people get tested for hepatitis B if they don’t feel sick?</a:t>
            </a:r>
          </a:p>
        </p:txBody>
      </p:sp>
      <p:sp>
        <p:nvSpPr>
          <p:cNvPr id="4" name="Content Placeholder 3"/>
          <p:cNvSpPr>
            <a:spLocks noGrp="1"/>
          </p:cNvSpPr>
          <p:nvPr>
            <p:ph sz="half" idx="1"/>
          </p:nvPr>
        </p:nvSpPr>
        <p:spPr>
          <a:xfrm>
            <a:off x="838201" y="2253817"/>
            <a:ext cx="2144486" cy="3934031"/>
          </a:xfrm>
        </p:spPr>
        <p:txBody>
          <a:bodyPr>
            <a:normAutofit/>
          </a:bodyPr>
          <a:lstStyle/>
          <a:p>
            <a:pPr marL="0" indent="0">
              <a:buNone/>
            </a:pPr>
            <a:r>
              <a:rPr lang="en-US" sz="1800" dirty="0"/>
              <a:t>Resource: Centers for Disease Control and Prevention</a:t>
            </a:r>
          </a:p>
          <a:p>
            <a:pPr marL="0" indent="0">
              <a:buNone/>
            </a:pPr>
            <a:r>
              <a:rPr lang="en-US" sz="1800" dirty="0"/>
              <a:t>https://www.cdc.gov/knowhepatitisb/faqs.htm</a:t>
            </a:r>
          </a:p>
        </p:txBody>
      </p:sp>
      <p:sp>
        <p:nvSpPr>
          <p:cNvPr id="6" name="Content Placeholder 5"/>
          <p:cNvSpPr>
            <a:spLocks noGrp="1"/>
          </p:cNvSpPr>
          <p:nvPr>
            <p:ph sz="half" idx="2"/>
          </p:nvPr>
        </p:nvSpPr>
        <p:spPr>
          <a:xfrm>
            <a:off x="3164201" y="1454467"/>
            <a:ext cx="8745582" cy="5093289"/>
          </a:xfrm>
        </p:spPr>
        <p:txBody>
          <a:bodyPr>
            <a:normAutofit fontScale="92500"/>
          </a:bodyPr>
          <a:lstStyle/>
          <a:p>
            <a:pPr>
              <a:lnSpc>
                <a:spcPct val="120000"/>
              </a:lnSpc>
            </a:pPr>
            <a:r>
              <a:rPr lang="en-US" sz="2000" dirty="0"/>
              <a:t>Even though most people with hepatitis B don’t feel sick, liver damage can still occur. </a:t>
            </a:r>
          </a:p>
          <a:p>
            <a:pPr>
              <a:lnSpc>
                <a:spcPct val="120000"/>
              </a:lnSpc>
            </a:pPr>
            <a:r>
              <a:rPr lang="en-US" sz="2000" dirty="0"/>
              <a:t>Lifesaving treatments are available to slow down or prevent liver damage and liver cancer.</a:t>
            </a:r>
          </a:p>
          <a:p>
            <a:pPr>
              <a:lnSpc>
                <a:spcPct val="120000"/>
              </a:lnSpc>
            </a:pPr>
            <a:r>
              <a:rPr lang="en-US" sz="2000" dirty="0"/>
              <a:t>Getting tested helps people access medical treatments that can save their lives. </a:t>
            </a:r>
          </a:p>
          <a:p>
            <a:pPr>
              <a:lnSpc>
                <a:spcPct val="120000"/>
              </a:lnSpc>
            </a:pPr>
            <a:r>
              <a:rPr lang="en-US" sz="2000" dirty="0"/>
              <a:t>People who get tested for hepatitis B and find out that they are infected can </a:t>
            </a:r>
            <a:r>
              <a:rPr lang="en-US" sz="2000" b="1" dirty="0"/>
              <a:t>help protect their family members </a:t>
            </a:r>
            <a:r>
              <a:rPr lang="en-US" sz="2000" dirty="0"/>
              <a:t>by encouraging them to get tested for hepatitis B. </a:t>
            </a:r>
          </a:p>
          <a:p>
            <a:pPr>
              <a:lnSpc>
                <a:spcPct val="120000"/>
              </a:lnSpc>
            </a:pPr>
            <a:r>
              <a:rPr lang="en-US" sz="2000" dirty="0"/>
              <a:t>People who have never been infected with hepatitis B can get a safe, effective vaccine to protect them from getting the infected. </a:t>
            </a:r>
          </a:p>
          <a:p>
            <a:pPr>
              <a:lnSpc>
                <a:spcPct val="120000"/>
              </a:lnSpc>
            </a:pPr>
            <a:r>
              <a:rPr lang="en-US" sz="2000" dirty="0"/>
              <a:t>The vaccine is currently recommended for all children and people at risk, including family members of people with hepatitis B. </a:t>
            </a:r>
          </a:p>
          <a:p>
            <a:pPr>
              <a:lnSpc>
                <a:spcPct val="120000"/>
              </a:lnSpc>
            </a:pPr>
            <a:r>
              <a:rPr lang="en-US" sz="2000" dirty="0"/>
              <a:t>However, adults should get tested first to determine if they have ever had hepatitis B and if they will benefit from getting the vaccine.</a:t>
            </a:r>
          </a:p>
        </p:txBody>
      </p: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4232" y="269354"/>
            <a:ext cx="1760110" cy="1973578"/>
          </a:xfrm>
          <a:prstGeom prst="rect">
            <a:avLst/>
          </a:prstGeom>
        </p:spPr>
      </p:pic>
    </p:spTree>
    <p:extLst>
      <p:ext uri="{BB962C8B-B14F-4D97-AF65-F5344CB8AC3E}">
        <p14:creationId xmlns:p14="http://schemas.microsoft.com/office/powerpoint/2010/main" val="33851982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779825" y="146635"/>
            <a:ext cx="8577943" cy="993412"/>
          </a:xfrm>
        </p:spPr>
        <p:txBody>
          <a:bodyPr>
            <a:normAutofit/>
          </a:bodyPr>
          <a:lstStyle/>
          <a:p>
            <a:pPr algn="ctr"/>
            <a:r>
              <a:rPr lang="en-US" sz="4000" dirty="0"/>
              <a:t>Which tests should be ordered?</a:t>
            </a:r>
          </a:p>
        </p:txBody>
      </p:sp>
      <p:sp>
        <p:nvSpPr>
          <p:cNvPr id="6" name="Content Placeholder 5"/>
          <p:cNvSpPr>
            <a:spLocks noGrp="1"/>
          </p:cNvSpPr>
          <p:nvPr>
            <p:ph sz="half" idx="2"/>
          </p:nvPr>
        </p:nvSpPr>
        <p:spPr>
          <a:xfrm>
            <a:off x="3027867" y="975337"/>
            <a:ext cx="8921963" cy="5736028"/>
          </a:xfrm>
        </p:spPr>
        <p:txBody>
          <a:bodyPr>
            <a:noAutofit/>
          </a:bodyPr>
          <a:lstStyle/>
          <a:p>
            <a:pPr marL="0" indent="0">
              <a:buNone/>
            </a:pPr>
            <a:r>
              <a:rPr lang="en-US" sz="2400" b="1" dirty="0"/>
              <a:t>A 1</a:t>
            </a:r>
            <a:r>
              <a:rPr lang="en-US" sz="2400" b="1" baseline="30000" dirty="0"/>
              <a:t>st</a:t>
            </a:r>
            <a:r>
              <a:rPr lang="en-US" sz="2400" b="1" dirty="0"/>
              <a:t> level hepatitis B Test panel should include:</a:t>
            </a:r>
            <a:endParaRPr lang="en-US" dirty="0"/>
          </a:p>
          <a:p>
            <a:pPr lvl="1"/>
            <a:r>
              <a:rPr lang="en-US" sz="2000" dirty="0"/>
              <a:t>Hepatitis B surface antigen (HBsAg)</a:t>
            </a:r>
            <a:endParaRPr lang="en-US" dirty="0"/>
          </a:p>
          <a:p>
            <a:pPr lvl="1"/>
            <a:r>
              <a:rPr lang="en-US" sz="2000" dirty="0"/>
              <a:t>Hepatitis B surface antibody (anti-HBs)</a:t>
            </a:r>
            <a:endParaRPr lang="en-US" dirty="0"/>
          </a:p>
          <a:p>
            <a:pPr lvl="1"/>
            <a:r>
              <a:rPr lang="en-US" sz="2000" dirty="0"/>
              <a:t>Total hepatitis B core antibody (anti-</a:t>
            </a:r>
            <a:r>
              <a:rPr lang="en-US" sz="2000" dirty="0" err="1"/>
              <a:t>HBc</a:t>
            </a:r>
            <a:r>
              <a:rPr lang="en-US" sz="2000" dirty="0"/>
              <a:t>)</a:t>
            </a:r>
            <a:endParaRPr lang="en-US" dirty="0"/>
          </a:p>
          <a:p>
            <a:r>
              <a:rPr lang="en-US" sz="2400" b="1" dirty="0"/>
              <a:t>If the patient presents possible acute HBV disease:</a:t>
            </a:r>
            <a:endParaRPr lang="en-US" dirty="0"/>
          </a:p>
          <a:p>
            <a:pPr lvl="1"/>
            <a:r>
              <a:rPr lang="en-US" sz="2000" dirty="0"/>
              <a:t>IgM antibody to hepatitis B core antigen (IgM anti-</a:t>
            </a:r>
            <a:r>
              <a:rPr lang="en-US" sz="2000" dirty="0" err="1"/>
              <a:t>HBc</a:t>
            </a:r>
            <a:r>
              <a:rPr lang="en-US" sz="2000" dirty="0"/>
              <a:t>)</a:t>
            </a:r>
            <a:endParaRPr lang="en-US" dirty="0"/>
          </a:p>
          <a:p>
            <a:r>
              <a:rPr lang="en-US" sz="2400" b="1" dirty="0"/>
              <a:t>For patients HBsAg(+):</a:t>
            </a:r>
            <a:endParaRPr lang="en-US" dirty="0"/>
          </a:p>
          <a:p>
            <a:pPr lvl="1"/>
            <a:r>
              <a:rPr lang="en-US" sz="2000" dirty="0"/>
              <a:t>Hepatitis B e antigen (</a:t>
            </a:r>
            <a:r>
              <a:rPr lang="en-US" sz="2000" dirty="0" err="1"/>
              <a:t>HBeAg</a:t>
            </a:r>
            <a:r>
              <a:rPr lang="en-US" sz="2000" dirty="0"/>
              <a:t>)</a:t>
            </a:r>
            <a:endParaRPr lang="en-US" dirty="0"/>
          </a:p>
          <a:p>
            <a:pPr lvl="1"/>
            <a:r>
              <a:rPr lang="en-US" sz="2000" dirty="0"/>
              <a:t>Hepatitis B e antibody (</a:t>
            </a:r>
            <a:r>
              <a:rPr lang="en-US" sz="2000" dirty="0" err="1"/>
              <a:t>HBeAb</a:t>
            </a:r>
            <a:r>
              <a:rPr lang="en-US" sz="2000" dirty="0"/>
              <a:t> or anti-</a:t>
            </a:r>
            <a:r>
              <a:rPr lang="en-US" sz="2000" dirty="0" err="1"/>
              <a:t>HBe</a:t>
            </a:r>
            <a:r>
              <a:rPr lang="en-US" sz="2000" dirty="0"/>
              <a:t>) </a:t>
            </a:r>
            <a:endParaRPr lang="en-US" dirty="0"/>
          </a:p>
          <a:p>
            <a:pPr lvl="1"/>
            <a:r>
              <a:rPr lang="en-US" sz="2000" dirty="0"/>
              <a:t>Quantitative HBV DNA</a:t>
            </a:r>
            <a:endParaRPr lang="en-US" dirty="0"/>
          </a:p>
          <a:p>
            <a:pPr lvl="1"/>
            <a:r>
              <a:rPr lang="en-US" sz="2000" dirty="0"/>
              <a:t>Other tests: HAV, HCV antibody and comprehensive metabolic panel (for ALT/AST, bilirubin, albumin), complete blood count (for platelets), and INR</a:t>
            </a:r>
            <a:endParaRPr lang="en-US" dirty="0"/>
          </a:p>
          <a:p>
            <a:pPr lvl="1"/>
            <a:r>
              <a:rPr lang="en-US" sz="2000" dirty="0"/>
              <a:t>Optional or for select patients:</a:t>
            </a:r>
            <a:endParaRPr lang="en-US" dirty="0"/>
          </a:p>
          <a:p>
            <a:pPr lvl="2"/>
            <a:r>
              <a:rPr lang="en-US" sz="1800" dirty="0"/>
              <a:t>Quantitative HBsAg</a:t>
            </a:r>
            <a:endParaRPr lang="en-US" dirty="0"/>
          </a:p>
          <a:p>
            <a:pPr lvl="2"/>
            <a:r>
              <a:rPr lang="en-US" sz="1800" dirty="0"/>
              <a:t>HDV antibody</a:t>
            </a:r>
            <a:endParaRPr lang="en-US" dirty="0"/>
          </a:p>
          <a:p>
            <a:r>
              <a:rPr lang="en-US" sz="2400" dirty="0"/>
              <a:t>Costs varies across the country; check with your lab for exact cost</a:t>
            </a:r>
            <a:endParaRPr lang="en-US" sz="4000" dirty="0"/>
          </a:p>
        </p:txBody>
      </p: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4232" y="269354"/>
            <a:ext cx="1760110" cy="1973578"/>
          </a:xfrm>
          <a:prstGeom prst="rect">
            <a:avLst/>
          </a:prstGeom>
        </p:spPr>
      </p:pic>
    </p:spTree>
    <p:extLst>
      <p:ext uri="{BB962C8B-B14F-4D97-AF65-F5344CB8AC3E}">
        <p14:creationId xmlns:p14="http://schemas.microsoft.com/office/powerpoint/2010/main" val="28055942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775856" y="365125"/>
            <a:ext cx="8577943" cy="1325563"/>
          </a:xfrm>
        </p:spPr>
        <p:txBody>
          <a:bodyPr>
            <a:normAutofit/>
          </a:bodyPr>
          <a:lstStyle/>
          <a:p>
            <a:pPr algn="ctr"/>
            <a:r>
              <a:rPr lang="en-US" sz="4000" dirty="0"/>
              <a:t>What do all the hepatitis B serologic markers mean?</a:t>
            </a:r>
          </a:p>
        </p:txBody>
      </p:sp>
      <p:sp>
        <p:nvSpPr>
          <p:cNvPr id="6" name="Content Placeholder 5"/>
          <p:cNvSpPr>
            <a:spLocks noGrp="1"/>
          </p:cNvSpPr>
          <p:nvPr>
            <p:ph sz="half" idx="2"/>
          </p:nvPr>
        </p:nvSpPr>
        <p:spPr>
          <a:xfrm>
            <a:off x="3254829" y="1690688"/>
            <a:ext cx="8098971" cy="5091112"/>
          </a:xfrm>
        </p:spPr>
        <p:txBody>
          <a:bodyPr>
            <a:normAutofit/>
          </a:bodyPr>
          <a:lstStyle/>
          <a:p>
            <a:r>
              <a:rPr lang="en-US" sz="2000" b="1" dirty="0"/>
              <a:t>Hepatitis B surface antigen (HBsAg):</a:t>
            </a:r>
            <a:r>
              <a:rPr lang="en-US" sz="2000" dirty="0"/>
              <a:t> A protein on the surface of HBV; it can be detected in high levels in serum during acute or chronic HBV infection. The presence of </a:t>
            </a:r>
            <a:r>
              <a:rPr lang="en-US" sz="2000" dirty="0" err="1"/>
              <a:t>HBsAg</a:t>
            </a:r>
            <a:r>
              <a:rPr lang="en-US" sz="2000" dirty="0"/>
              <a:t> indicates that the person is infectious. The body normally produces antibodies to </a:t>
            </a:r>
            <a:r>
              <a:rPr lang="en-US" sz="2000" dirty="0" err="1"/>
              <a:t>HBsAg</a:t>
            </a:r>
            <a:r>
              <a:rPr lang="en-US" sz="2000" dirty="0"/>
              <a:t> as part of the normal immune response to infection. </a:t>
            </a:r>
            <a:r>
              <a:rPr lang="en-US" sz="2000" dirty="0" err="1"/>
              <a:t>HBsAg</a:t>
            </a:r>
            <a:r>
              <a:rPr lang="en-US" sz="2000" dirty="0"/>
              <a:t> is the antigen used to make hepatitis B vaccine.</a:t>
            </a:r>
          </a:p>
          <a:p>
            <a:r>
              <a:rPr lang="en-US" sz="2000" b="1" dirty="0"/>
              <a:t>Hepatitis B surface antibody (anti-HBs):</a:t>
            </a:r>
            <a:r>
              <a:rPr lang="en-US" sz="2000" dirty="0"/>
              <a:t> The presence of anti-HBs is generally interpreted as indicating post vaccine immunity from HBV infection if anti-HBc is negative . Anti-HBs alone only  develops in a person who has been successfully vaccinated against hepatitis B. There is no such stage or phase of disease as natural immunity.</a:t>
            </a:r>
          </a:p>
          <a:p>
            <a:r>
              <a:rPr lang="en-US" sz="2000" b="1" dirty="0"/>
              <a:t>Total hepatitis B core antibody (anti-</a:t>
            </a:r>
            <a:r>
              <a:rPr lang="en-US" sz="2000" b="1" dirty="0" err="1"/>
              <a:t>HBc</a:t>
            </a:r>
            <a:r>
              <a:rPr lang="en-US" sz="2000" b="1" dirty="0"/>
              <a:t>):</a:t>
            </a:r>
            <a:r>
              <a:rPr lang="en-US" sz="2000" dirty="0"/>
              <a:t> Appears at the onset of symptoms in acute hepatitis B and persists for life. The presence of anti-HBc indicates previous (occult or  “resolved“) or ongoing infection with HBV in an undefined time frame. The chance of a false positive anti-HBc(+) is &lt;3/1000 patients. This tests indicates the risk of reactivation of HBV disease in special settings.</a:t>
            </a:r>
          </a:p>
        </p:txBody>
      </p: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4232" y="269354"/>
            <a:ext cx="1760110" cy="1973578"/>
          </a:xfrm>
          <a:prstGeom prst="rect">
            <a:avLst/>
          </a:prstGeom>
        </p:spPr>
      </p:pic>
      <p:sp>
        <p:nvSpPr>
          <p:cNvPr id="7" name="Content Placeholder 3"/>
          <p:cNvSpPr>
            <a:spLocks noGrp="1"/>
          </p:cNvSpPr>
          <p:nvPr>
            <p:ph sz="half" idx="1"/>
          </p:nvPr>
        </p:nvSpPr>
        <p:spPr>
          <a:xfrm>
            <a:off x="838201" y="2253817"/>
            <a:ext cx="2188028" cy="3934031"/>
          </a:xfrm>
        </p:spPr>
        <p:txBody>
          <a:bodyPr>
            <a:normAutofit/>
          </a:bodyPr>
          <a:lstStyle/>
          <a:p>
            <a:pPr marL="0" indent="0">
              <a:buNone/>
            </a:pPr>
            <a:r>
              <a:rPr lang="en-US" sz="1700" dirty="0"/>
              <a:t>Updated from</a:t>
            </a:r>
          </a:p>
          <a:p>
            <a:pPr marL="0" indent="0">
              <a:buNone/>
            </a:pPr>
            <a:endParaRPr lang="en-US" sz="1700" dirty="0"/>
          </a:p>
          <a:p>
            <a:pPr marL="0" indent="0">
              <a:buNone/>
            </a:pPr>
            <a:r>
              <a:rPr lang="en-US" sz="1700" dirty="0"/>
              <a:t>Resource: Centers for Disease Control and Prevention</a:t>
            </a:r>
          </a:p>
          <a:p>
            <a:pPr marL="0" indent="0">
              <a:buNone/>
            </a:pPr>
            <a:r>
              <a:rPr lang="en-US" sz="1700" dirty="0"/>
              <a:t>https://www.cdc.gov/hepatitis/hbv/hbvfaq.htm#overview</a:t>
            </a:r>
          </a:p>
        </p:txBody>
      </p:sp>
    </p:spTree>
    <p:extLst>
      <p:ext uri="{BB962C8B-B14F-4D97-AF65-F5344CB8AC3E}">
        <p14:creationId xmlns:p14="http://schemas.microsoft.com/office/powerpoint/2010/main" val="30943962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775856" y="365125"/>
            <a:ext cx="8577943" cy="1325563"/>
          </a:xfrm>
        </p:spPr>
        <p:txBody>
          <a:bodyPr>
            <a:normAutofit/>
          </a:bodyPr>
          <a:lstStyle/>
          <a:p>
            <a:pPr algn="ctr"/>
            <a:r>
              <a:rPr lang="en-US" sz="4000" dirty="0"/>
              <a:t>What do all the hepatitis B serologic markers mean?</a:t>
            </a:r>
          </a:p>
        </p:txBody>
      </p:sp>
      <p:sp>
        <p:nvSpPr>
          <p:cNvPr id="6" name="Content Placeholder 5"/>
          <p:cNvSpPr>
            <a:spLocks noGrp="1"/>
          </p:cNvSpPr>
          <p:nvPr>
            <p:ph sz="half" idx="2"/>
          </p:nvPr>
        </p:nvSpPr>
        <p:spPr>
          <a:xfrm>
            <a:off x="3254829" y="1690688"/>
            <a:ext cx="8098971" cy="5091112"/>
          </a:xfrm>
        </p:spPr>
        <p:txBody>
          <a:bodyPr>
            <a:normAutofit lnSpcReduction="10000"/>
          </a:bodyPr>
          <a:lstStyle/>
          <a:p>
            <a:r>
              <a:rPr lang="en-US" sz="2400" b="1" dirty="0"/>
              <a:t>IgM antibody to hepatitis B core antigen (IgM anti-HBc):</a:t>
            </a:r>
            <a:r>
              <a:rPr lang="en-US" sz="2400" dirty="0"/>
              <a:t> Positivity indicates recent infection with HBV (≤6 months). Its presence indicates acute infection.</a:t>
            </a:r>
          </a:p>
          <a:p>
            <a:r>
              <a:rPr lang="en-US" sz="2400" b="1" dirty="0"/>
              <a:t>Hepatitis B e antigen (HBeAg):</a:t>
            </a:r>
            <a:r>
              <a:rPr lang="en-US" sz="2400" dirty="0"/>
              <a:t>  another protein produced by the virus that is found in serum during acute and chronic hepatitis B. Its presence indicates that the virus is replicating and the infected person has high levels of HBV and a wild type infection.</a:t>
            </a:r>
          </a:p>
          <a:p>
            <a:r>
              <a:rPr lang="en-US" sz="2400" b="1" dirty="0"/>
              <a:t>Hepatitis B e antibody (</a:t>
            </a:r>
            <a:r>
              <a:rPr lang="en-US" sz="2400" b="1" dirty="0" err="1"/>
              <a:t>HBeAb</a:t>
            </a:r>
            <a:r>
              <a:rPr lang="en-US" sz="2400" b="1" dirty="0"/>
              <a:t> or anti-</a:t>
            </a:r>
            <a:r>
              <a:rPr lang="en-US" sz="2400" b="1" dirty="0" err="1"/>
              <a:t>HBe</a:t>
            </a:r>
            <a:r>
              <a:rPr lang="en-US" sz="2400" b="1" dirty="0"/>
              <a:t>):</a:t>
            </a:r>
            <a:r>
              <a:rPr lang="en-US" sz="2400" dirty="0"/>
              <a:t> Produced by the immune system temporarily during acute HBV infection or consistently during or after a burst in viral replication. Spontaneous conversion from e antigen to e antibody (a change known as seroconversion) is a soft predictor of long-term clearance of HBV in patients undergoing antiviral therapy and indicates lower levels of HBV and in patients with HBV DNA, the presence of core and or </a:t>
            </a:r>
            <a:r>
              <a:rPr lang="en-US" sz="2400" dirty="0" err="1"/>
              <a:t>precore</a:t>
            </a:r>
            <a:r>
              <a:rPr lang="en-US" sz="2400" dirty="0"/>
              <a:t> mutations.</a:t>
            </a:r>
          </a:p>
        </p:txBody>
      </p: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4232" y="269354"/>
            <a:ext cx="1760110" cy="1973578"/>
          </a:xfrm>
          <a:prstGeom prst="rect">
            <a:avLst/>
          </a:prstGeom>
        </p:spPr>
      </p:pic>
      <p:sp>
        <p:nvSpPr>
          <p:cNvPr id="7" name="Content Placeholder 3"/>
          <p:cNvSpPr>
            <a:spLocks noGrp="1"/>
          </p:cNvSpPr>
          <p:nvPr>
            <p:ph sz="half" idx="1"/>
          </p:nvPr>
        </p:nvSpPr>
        <p:spPr>
          <a:xfrm>
            <a:off x="838201" y="2253817"/>
            <a:ext cx="2188028" cy="3934031"/>
          </a:xfrm>
        </p:spPr>
        <p:txBody>
          <a:bodyPr>
            <a:normAutofit lnSpcReduction="10000"/>
          </a:bodyPr>
          <a:lstStyle/>
          <a:p>
            <a:pPr marL="0" indent="0">
              <a:buNone/>
            </a:pPr>
            <a:r>
              <a:rPr lang="en-US" sz="1700" dirty="0"/>
              <a:t>Updated from</a:t>
            </a:r>
          </a:p>
          <a:p>
            <a:pPr marL="0" indent="0">
              <a:buNone/>
            </a:pPr>
            <a:endParaRPr lang="en-US" sz="1700" dirty="0"/>
          </a:p>
          <a:p>
            <a:pPr marL="0" indent="0">
              <a:buNone/>
            </a:pPr>
            <a:r>
              <a:rPr lang="en-US" sz="1700" dirty="0"/>
              <a:t>Resource: Centers for Disease Control and Prevention</a:t>
            </a:r>
          </a:p>
          <a:p>
            <a:pPr marL="0" indent="0">
              <a:buNone/>
            </a:pPr>
            <a:r>
              <a:rPr lang="en-US" sz="1700" dirty="0"/>
              <a:t>https://www.cdc.gov/hepatitis/hbv/hbvfaq.htm#overview</a:t>
            </a:r>
          </a:p>
        </p:txBody>
      </p:sp>
    </p:spTree>
    <p:extLst>
      <p:ext uri="{BB962C8B-B14F-4D97-AF65-F5344CB8AC3E}">
        <p14:creationId xmlns:p14="http://schemas.microsoft.com/office/powerpoint/2010/main" val="10699525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13731" y="2563655"/>
            <a:ext cx="2875129" cy="3724096"/>
          </a:xfrm>
          <a:prstGeom prst="rect">
            <a:avLst/>
          </a:prstGeom>
          <a:noFill/>
        </p:spPr>
        <p:txBody>
          <a:bodyPr wrap="square" rtlCol="0">
            <a:spAutoFit/>
          </a:bodyPr>
          <a:lstStyle/>
          <a:p>
            <a:pPr algn="ctr"/>
            <a:r>
              <a:rPr lang="en-US" sz="3600" dirty="0"/>
              <a:t>What do the HBV test results mean?</a:t>
            </a:r>
          </a:p>
          <a:p>
            <a:endParaRPr lang="en-US" sz="1600" dirty="0"/>
          </a:p>
          <a:p>
            <a:r>
              <a:rPr lang="en-US" sz="2400" dirty="0"/>
              <a:t>Resource: American College of Physicians</a:t>
            </a:r>
          </a:p>
          <a:p>
            <a:r>
              <a:rPr lang="en-US" sz="1600" dirty="0"/>
              <a:t>http://annals.org/aim/fullarticle/2664089/hepatitis-b-vaccination-screening-linkage-care-best-practice-advice-from</a:t>
            </a:r>
            <a:endParaRPr lang="en-US" sz="2400" dirty="0">
              <a:highlight>
                <a:srgbClr val="FFFF00"/>
              </a:highlight>
            </a:endParaRPr>
          </a:p>
        </p:txBody>
      </p:sp>
      <p:pic>
        <p:nvPicPr>
          <p:cNvPr id="1026" name="Picture 1" descr="image002">
            <a:extLst>
              <a:ext uri="{FF2B5EF4-FFF2-40B4-BE49-F238E27FC236}">
                <a16:creationId xmlns:a16="http://schemas.microsoft.com/office/drawing/2014/main" id="{87BCD342-56CD-4384-ADB9-CD7716E5BF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8860" y="47197"/>
            <a:ext cx="9089409" cy="6817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2DA348A7-A3A2-4FAC-9CA4-DC144E958F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4232" y="269354"/>
            <a:ext cx="1760110" cy="1973578"/>
          </a:xfrm>
          <a:prstGeom prst="rect">
            <a:avLst/>
          </a:prstGeom>
        </p:spPr>
      </p:pic>
    </p:spTree>
    <p:extLst>
      <p:ext uri="{BB962C8B-B14F-4D97-AF65-F5344CB8AC3E}">
        <p14:creationId xmlns:p14="http://schemas.microsoft.com/office/powerpoint/2010/main" val="4360301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775856" y="365125"/>
            <a:ext cx="8577943" cy="1325563"/>
          </a:xfrm>
        </p:spPr>
        <p:txBody>
          <a:bodyPr>
            <a:normAutofit/>
          </a:bodyPr>
          <a:lstStyle/>
          <a:p>
            <a:pPr algn="ctr"/>
            <a:r>
              <a:rPr lang="en-US" sz="4000" dirty="0"/>
              <a:t>How long does it take for blood to test HBsAg-positive after exposure to HBV?</a:t>
            </a:r>
          </a:p>
        </p:txBody>
      </p:sp>
      <p:sp>
        <p:nvSpPr>
          <p:cNvPr id="6" name="Content Placeholder 5"/>
          <p:cNvSpPr>
            <a:spLocks noGrp="1"/>
          </p:cNvSpPr>
          <p:nvPr>
            <p:ph sz="half" idx="2"/>
          </p:nvPr>
        </p:nvSpPr>
        <p:spPr>
          <a:xfrm>
            <a:off x="3254828" y="2253817"/>
            <a:ext cx="8098971" cy="5091112"/>
          </a:xfrm>
        </p:spPr>
        <p:txBody>
          <a:bodyPr>
            <a:normAutofit/>
          </a:bodyPr>
          <a:lstStyle/>
          <a:p>
            <a:r>
              <a:rPr lang="en-US" dirty="0" err="1"/>
              <a:t>HBsAg</a:t>
            </a:r>
            <a:r>
              <a:rPr lang="en-US" dirty="0"/>
              <a:t> will be detected in an infected person’s blood an average of 4 weeks (range: 1–9 weeks) after exposure to the virus. </a:t>
            </a:r>
          </a:p>
          <a:p>
            <a:r>
              <a:rPr lang="en-US" dirty="0"/>
              <a:t>About 1 of 2 patients will no longer be infectious by 7 weeks after onset of symptoms, and all patients who do not remain chronically infected will be </a:t>
            </a:r>
            <a:r>
              <a:rPr lang="en-US" dirty="0" err="1"/>
              <a:t>HBsAg</a:t>
            </a:r>
            <a:r>
              <a:rPr lang="en-US" dirty="0"/>
              <a:t>-negative by 15 weeks after onset of symptoms.</a:t>
            </a:r>
            <a:endParaRPr lang="en-US" dirty="0">
              <a:effectLst/>
            </a:endParaRPr>
          </a:p>
        </p:txBody>
      </p: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4232" y="269354"/>
            <a:ext cx="1760110" cy="1973578"/>
          </a:xfrm>
          <a:prstGeom prst="rect">
            <a:avLst/>
          </a:prstGeom>
        </p:spPr>
      </p:pic>
      <p:sp>
        <p:nvSpPr>
          <p:cNvPr id="7" name="Content Placeholder 3"/>
          <p:cNvSpPr>
            <a:spLocks noGrp="1"/>
          </p:cNvSpPr>
          <p:nvPr>
            <p:ph sz="half" idx="1"/>
          </p:nvPr>
        </p:nvSpPr>
        <p:spPr>
          <a:xfrm>
            <a:off x="838201" y="2253817"/>
            <a:ext cx="2188028" cy="3934031"/>
          </a:xfrm>
        </p:spPr>
        <p:txBody>
          <a:bodyPr>
            <a:normAutofit/>
          </a:bodyPr>
          <a:lstStyle/>
          <a:p>
            <a:pPr marL="0" indent="0">
              <a:buNone/>
            </a:pPr>
            <a:r>
              <a:rPr lang="en-US" sz="1700" dirty="0"/>
              <a:t>Resource: Centers for Disease Control and Prevention</a:t>
            </a:r>
          </a:p>
          <a:p>
            <a:pPr marL="0" indent="0">
              <a:buNone/>
            </a:pPr>
            <a:r>
              <a:rPr lang="en-US" sz="1700" dirty="0"/>
              <a:t>https://www.cdc.gov/hepatitis/hbv/hbvfaq.htm#overview</a:t>
            </a:r>
          </a:p>
        </p:txBody>
      </p:sp>
    </p:spTree>
    <p:extLst>
      <p:ext uri="{BB962C8B-B14F-4D97-AF65-F5344CB8AC3E}">
        <p14:creationId xmlns:p14="http://schemas.microsoft.com/office/powerpoint/2010/main" val="13459577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775856" y="365125"/>
            <a:ext cx="8577943" cy="1325563"/>
          </a:xfrm>
        </p:spPr>
        <p:txBody>
          <a:bodyPr>
            <a:normAutofit/>
          </a:bodyPr>
          <a:lstStyle/>
          <a:p>
            <a:pPr algn="ctr"/>
            <a:r>
              <a:rPr lang="en-US" sz="4000" dirty="0"/>
              <a:t>How is HBV infection treated?</a:t>
            </a:r>
          </a:p>
        </p:txBody>
      </p:sp>
      <p:sp>
        <p:nvSpPr>
          <p:cNvPr id="6" name="Content Placeholder 5"/>
          <p:cNvSpPr>
            <a:spLocks noGrp="1"/>
          </p:cNvSpPr>
          <p:nvPr>
            <p:ph sz="half" idx="2"/>
          </p:nvPr>
        </p:nvSpPr>
        <p:spPr>
          <a:xfrm>
            <a:off x="3254829" y="1690688"/>
            <a:ext cx="8098971" cy="4579483"/>
          </a:xfrm>
        </p:spPr>
        <p:txBody>
          <a:bodyPr>
            <a:normAutofit fontScale="92500" lnSpcReduction="20000"/>
          </a:bodyPr>
          <a:lstStyle/>
          <a:p>
            <a:pPr>
              <a:lnSpc>
                <a:spcPct val="110000"/>
              </a:lnSpc>
            </a:pPr>
            <a:r>
              <a:rPr lang="en-US" dirty="0"/>
              <a:t>For acute infection, HBV medications are available; although most treatment is supportive.</a:t>
            </a:r>
          </a:p>
          <a:p>
            <a:pPr>
              <a:lnSpc>
                <a:spcPct val="110000"/>
              </a:lnSpc>
            </a:pPr>
            <a:r>
              <a:rPr lang="en-US" dirty="0"/>
              <a:t>There are several antiviral medications for persons with chronic infection, but in USA only three are commonly used – entecavir,  and two different forms of tenofovir.</a:t>
            </a:r>
          </a:p>
          <a:p>
            <a:pPr>
              <a:lnSpc>
                <a:spcPct val="110000"/>
              </a:lnSpc>
            </a:pPr>
            <a:r>
              <a:rPr lang="en-US" dirty="0"/>
              <a:t>Persons with chronic HBV infection require linkage to care with regular monitoring to prevent liver damage and/or hepatocellular carcinoma. </a:t>
            </a:r>
            <a:endParaRPr lang="en-US" sz="2200" dirty="0"/>
          </a:p>
          <a:p>
            <a:pPr>
              <a:lnSpc>
                <a:spcPct val="110000"/>
              </a:lnSpc>
            </a:pPr>
            <a:r>
              <a:rPr lang="en-US" dirty="0">
                <a:effectLst/>
              </a:rPr>
              <a:t>Lab and imaging surveillance for liver cancer is used for some HBsAg(+) patients and it is imperative to review the AASLD surveillance guidelines (see resource list)</a:t>
            </a:r>
          </a:p>
        </p:txBody>
      </p: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4232" y="269354"/>
            <a:ext cx="1760110" cy="1973578"/>
          </a:xfrm>
          <a:prstGeom prst="rect">
            <a:avLst/>
          </a:prstGeom>
        </p:spPr>
      </p:pic>
      <p:sp>
        <p:nvSpPr>
          <p:cNvPr id="8" name="Content Placeholder 3"/>
          <p:cNvSpPr txBox="1">
            <a:spLocks/>
          </p:cNvSpPr>
          <p:nvPr/>
        </p:nvSpPr>
        <p:spPr>
          <a:xfrm>
            <a:off x="838200" y="2242931"/>
            <a:ext cx="2235115" cy="39340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t>Resource: Centers for Disease Control and Prevention</a:t>
            </a:r>
          </a:p>
          <a:p>
            <a:pPr marL="0" indent="0">
              <a:buNone/>
            </a:pPr>
            <a:r>
              <a:rPr lang="en-US" sz="1800" dirty="0"/>
              <a:t>https://www.cdc.gov/hepatitis/hbv/hbvfaq.htm#overview</a:t>
            </a:r>
          </a:p>
        </p:txBody>
      </p:sp>
    </p:spTree>
    <p:extLst>
      <p:ext uri="{BB962C8B-B14F-4D97-AF65-F5344CB8AC3E}">
        <p14:creationId xmlns:p14="http://schemas.microsoft.com/office/powerpoint/2010/main" val="29605535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775856" y="365125"/>
            <a:ext cx="8577943" cy="1325563"/>
          </a:xfrm>
        </p:spPr>
        <p:txBody>
          <a:bodyPr>
            <a:normAutofit/>
          </a:bodyPr>
          <a:lstStyle/>
          <a:p>
            <a:pPr algn="ctr"/>
            <a:r>
              <a:rPr lang="en-US" sz="4000" dirty="0"/>
              <a:t>How is hepatitis B treated?</a:t>
            </a:r>
          </a:p>
        </p:txBody>
      </p:sp>
      <p:sp>
        <p:nvSpPr>
          <p:cNvPr id="6" name="Content Placeholder 5"/>
          <p:cNvSpPr>
            <a:spLocks noGrp="1"/>
          </p:cNvSpPr>
          <p:nvPr>
            <p:ph sz="half" idx="2"/>
          </p:nvPr>
        </p:nvSpPr>
        <p:spPr>
          <a:xfrm>
            <a:off x="3254829" y="1690688"/>
            <a:ext cx="8098971" cy="4176713"/>
          </a:xfrm>
        </p:spPr>
        <p:txBody>
          <a:bodyPr>
            <a:normAutofit fontScale="85000" lnSpcReduction="10000"/>
          </a:bodyPr>
          <a:lstStyle/>
          <a:p>
            <a:r>
              <a:rPr lang="en-US" dirty="0"/>
              <a:t>People with hepatitis B should be monitored regularly by a doctor experienced in caring for people with Hepatitis B. </a:t>
            </a:r>
          </a:p>
          <a:p>
            <a:r>
              <a:rPr lang="en-US" dirty="0"/>
              <a:t>This can include some NP, PA, pharmacists as well as internists or family medicine practitioners, including specialists such as infectious disease physicians, gastroenterologists, or hepatologists (liver specialists). </a:t>
            </a:r>
          </a:p>
          <a:p>
            <a:r>
              <a:rPr lang="en-US" dirty="0"/>
              <a:t>Doctors can monitor for signs of liver disease and prescribe needed treatments.</a:t>
            </a:r>
          </a:p>
          <a:p>
            <a:r>
              <a:rPr lang="en-US" dirty="0"/>
              <a:t>Several medications are available for hepatitis B treatment. </a:t>
            </a:r>
          </a:p>
          <a:p>
            <a:r>
              <a:rPr lang="en-US" dirty="0"/>
              <a:t>However, not every person with chronic hepatitis B needs to be on medication, and the drugs may cause side effects in some patients.</a:t>
            </a:r>
            <a:endParaRPr lang="en-US" dirty="0">
              <a:effectLst/>
            </a:endParaRPr>
          </a:p>
        </p:txBody>
      </p: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4232" y="269354"/>
            <a:ext cx="1760110" cy="1973578"/>
          </a:xfrm>
          <a:prstGeom prst="rect">
            <a:avLst/>
          </a:prstGeom>
        </p:spPr>
      </p:pic>
      <p:sp>
        <p:nvSpPr>
          <p:cNvPr id="7" name="Content Placeholder 3"/>
          <p:cNvSpPr>
            <a:spLocks noGrp="1"/>
          </p:cNvSpPr>
          <p:nvPr>
            <p:ph sz="half" idx="1"/>
          </p:nvPr>
        </p:nvSpPr>
        <p:spPr>
          <a:xfrm>
            <a:off x="838201" y="2253817"/>
            <a:ext cx="2188028" cy="3934031"/>
          </a:xfrm>
        </p:spPr>
        <p:txBody>
          <a:bodyPr>
            <a:normAutofit/>
          </a:bodyPr>
          <a:lstStyle/>
          <a:p>
            <a:pPr marL="0" indent="0">
              <a:buNone/>
            </a:pPr>
            <a:r>
              <a:rPr lang="en-US" sz="1700" dirty="0"/>
              <a:t>Resource: Centers for Disease Control and Prevention</a:t>
            </a:r>
          </a:p>
          <a:p>
            <a:pPr marL="0" indent="0">
              <a:buNone/>
            </a:pPr>
            <a:r>
              <a:rPr lang="en-US" sz="1700" dirty="0"/>
              <a:t>https://www.cdc.gov/knowhepatitisb/faqs.htm</a:t>
            </a:r>
          </a:p>
        </p:txBody>
      </p:sp>
    </p:spTree>
    <p:extLst>
      <p:ext uri="{BB962C8B-B14F-4D97-AF65-F5344CB8AC3E}">
        <p14:creationId xmlns:p14="http://schemas.microsoft.com/office/powerpoint/2010/main" val="2247151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115159" y="365125"/>
            <a:ext cx="7873140" cy="1325563"/>
          </a:xfrm>
        </p:spPr>
        <p:txBody>
          <a:bodyPr/>
          <a:lstStyle/>
          <a:p>
            <a:pPr algn="ctr"/>
            <a:r>
              <a:rPr lang="en-US" dirty="0"/>
              <a:t>H.E.L.P. Team-based Training Program Background</a:t>
            </a:r>
          </a:p>
        </p:txBody>
      </p:sp>
      <p:sp>
        <p:nvSpPr>
          <p:cNvPr id="2" name="Content Placeholder 1">
            <a:extLst>
              <a:ext uri="{FF2B5EF4-FFF2-40B4-BE49-F238E27FC236}">
                <a16:creationId xmlns:a16="http://schemas.microsoft.com/office/drawing/2014/main" id="{67932E48-940D-4374-A2E5-47EC1D82C3D0}"/>
              </a:ext>
            </a:extLst>
          </p:cNvPr>
          <p:cNvSpPr>
            <a:spLocks noGrp="1"/>
          </p:cNvSpPr>
          <p:nvPr>
            <p:ph idx="1"/>
          </p:nvPr>
        </p:nvSpPr>
        <p:spPr>
          <a:xfrm>
            <a:off x="838200" y="2386740"/>
            <a:ext cx="10515600" cy="4106136"/>
          </a:xfrm>
        </p:spPr>
        <p:txBody>
          <a:bodyPr>
            <a:normAutofit fontScale="92500" lnSpcReduction="20000"/>
          </a:bodyPr>
          <a:lstStyle/>
          <a:p>
            <a:r>
              <a:rPr lang="en-US" dirty="0"/>
              <a:t>In 2017, the National Task Force on Hepatitis B Focus on Asian and Pacific Islander Americans (the Task Force) piloted a team-based continuing medical education (CME) program called “Health Education for Liver Providers” (H.E.L.P.).</a:t>
            </a:r>
          </a:p>
          <a:p>
            <a:pPr lvl="1"/>
            <a:r>
              <a:rPr lang="en-US" dirty="0"/>
              <a:t>In-person trainings were provided in 7 regional sites</a:t>
            </a:r>
          </a:p>
          <a:p>
            <a:pPr lvl="1"/>
            <a:r>
              <a:rPr lang="en-US" dirty="0"/>
              <a:t>154 individuals received training;  74 were providers</a:t>
            </a:r>
          </a:p>
          <a:p>
            <a:pPr lvl="1"/>
            <a:r>
              <a:rPr lang="en-US" dirty="0"/>
              <a:t>CME credits were provided by the American Academy of Family Physicians (AAFP)</a:t>
            </a:r>
          </a:p>
          <a:p>
            <a:r>
              <a:rPr lang="en-US" dirty="0"/>
              <a:t>In 2018, based on feedback provided, the training program was modified to fit a “Train-the-trainer” model to encourage support from local resources.</a:t>
            </a:r>
          </a:p>
          <a:p>
            <a:pPr lvl="1"/>
            <a:r>
              <a:rPr lang="en-US" dirty="0"/>
              <a:t>In-person trainings were provided in 6 regional sites.</a:t>
            </a:r>
          </a:p>
          <a:p>
            <a:pPr lvl="1"/>
            <a:r>
              <a:rPr lang="en-US" dirty="0"/>
              <a:t>132 individuals received training; 71 were providers</a:t>
            </a:r>
          </a:p>
          <a:p>
            <a:pPr lvl="1"/>
            <a:r>
              <a:rPr lang="en-US" dirty="0"/>
              <a:t>Continuing education credits were extended to nurses / nurse practitioners (by ASPAN) and pharmacists (by ACPE) (in all sites), and social workers (in Hawaii only)</a:t>
            </a:r>
          </a:p>
        </p:txBody>
      </p: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4232" y="269354"/>
            <a:ext cx="1760110" cy="1973578"/>
          </a:xfrm>
          <a:prstGeom prst="rect">
            <a:avLst/>
          </a:prstGeom>
        </p:spPr>
      </p:pic>
    </p:spTree>
    <p:extLst>
      <p:ext uri="{BB962C8B-B14F-4D97-AF65-F5344CB8AC3E}">
        <p14:creationId xmlns:p14="http://schemas.microsoft.com/office/powerpoint/2010/main" val="12437838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775856" y="365125"/>
            <a:ext cx="8577943" cy="1325563"/>
          </a:xfrm>
        </p:spPr>
        <p:txBody>
          <a:bodyPr>
            <a:normAutofit/>
          </a:bodyPr>
          <a:lstStyle/>
          <a:p>
            <a:pPr algn="ctr"/>
            <a:r>
              <a:rPr lang="en-US" sz="4000" dirty="0"/>
              <a:t>What else can people with hepatitis B do to take care of their liver?</a:t>
            </a:r>
          </a:p>
        </p:txBody>
      </p:sp>
      <p:sp>
        <p:nvSpPr>
          <p:cNvPr id="6" name="Content Placeholder 5"/>
          <p:cNvSpPr>
            <a:spLocks noGrp="1"/>
          </p:cNvSpPr>
          <p:nvPr>
            <p:ph sz="half" idx="2"/>
          </p:nvPr>
        </p:nvSpPr>
        <p:spPr>
          <a:xfrm>
            <a:off x="3254829" y="1690688"/>
            <a:ext cx="8098971" cy="4176713"/>
          </a:xfrm>
        </p:spPr>
        <p:txBody>
          <a:bodyPr>
            <a:normAutofit lnSpcReduction="10000"/>
          </a:bodyPr>
          <a:lstStyle/>
          <a:p>
            <a:r>
              <a:rPr lang="en-US" dirty="0"/>
              <a:t>People with hepatitis B should avoid (or minimize) alcohol in their diet because it can cause additional liver damage. </a:t>
            </a:r>
          </a:p>
          <a:p>
            <a:r>
              <a:rPr lang="en-US" dirty="0"/>
              <a:t>They also should check with a health professional before taking any prescription pills, supplements, or over-the-counter medications, as these can potentially damage the liver.</a:t>
            </a:r>
          </a:p>
          <a:p>
            <a:r>
              <a:rPr lang="en-US" dirty="0">
                <a:effectLst/>
              </a:rPr>
              <a:t>Work actively on achieving or maintaining a healthy weight, BMI= 22-24, since extra weight can also irritate the liver and markedly increase the risk of cirrhosis and or liver cancer.</a:t>
            </a:r>
          </a:p>
        </p:txBody>
      </p: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4232" y="269354"/>
            <a:ext cx="1760110" cy="1973578"/>
          </a:xfrm>
          <a:prstGeom prst="rect">
            <a:avLst/>
          </a:prstGeom>
        </p:spPr>
      </p:pic>
      <p:sp>
        <p:nvSpPr>
          <p:cNvPr id="7" name="Content Placeholder 3"/>
          <p:cNvSpPr>
            <a:spLocks noGrp="1"/>
          </p:cNvSpPr>
          <p:nvPr>
            <p:ph sz="half" idx="1"/>
          </p:nvPr>
        </p:nvSpPr>
        <p:spPr>
          <a:xfrm>
            <a:off x="838201" y="2253817"/>
            <a:ext cx="2188028" cy="3934031"/>
          </a:xfrm>
        </p:spPr>
        <p:txBody>
          <a:bodyPr>
            <a:normAutofit/>
          </a:bodyPr>
          <a:lstStyle/>
          <a:p>
            <a:pPr marL="0" indent="0">
              <a:buNone/>
            </a:pPr>
            <a:r>
              <a:rPr lang="en-US" sz="1700" dirty="0"/>
              <a:t>Resource: Centers for Disease Control and Prevention</a:t>
            </a:r>
          </a:p>
          <a:p>
            <a:pPr marL="0" indent="0">
              <a:buNone/>
            </a:pPr>
            <a:r>
              <a:rPr lang="en-US" sz="1700" dirty="0"/>
              <a:t>https://www.cdc.gov/knowhepatitisb/faqs.htm</a:t>
            </a:r>
          </a:p>
        </p:txBody>
      </p:sp>
    </p:spTree>
    <p:extLst>
      <p:ext uri="{BB962C8B-B14F-4D97-AF65-F5344CB8AC3E}">
        <p14:creationId xmlns:p14="http://schemas.microsoft.com/office/powerpoint/2010/main" val="5496211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775856" y="365125"/>
            <a:ext cx="8577943" cy="1325563"/>
          </a:xfrm>
        </p:spPr>
        <p:txBody>
          <a:bodyPr>
            <a:normAutofit/>
          </a:bodyPr>
          <a:lstStyle/>
          <a:p>
            <a:pPr algn="ctr"/>
            <a:r>
              <a:rPr lang="en-US" sz="4000" dirty="0"/>
              <a:t>Other things to consider when testing for hepatitis B:</a:t>
            </a:r>
          </a:p>
        </p:txBody>
      </p:sp>
      <p:sp>
        <p:nvSpPr>
          <p:cNvPr id="6" name="Content Placeholder 5"/>
          <p:cNvSpPr>
            <a:spLocks noGrp="1"/>
          </p:cNvSpPr>
          <p:nvPr>
            <p:ph sz="half" idx="2"/>
          </p:nvPr>
        </p:nvSpPr>
        <p:spPr>
          <a:xfrm>
            <a:off x="2775855" y="1534272"/>
            <a:ext cx="8577944" cy="5026548"/>
          </a:xfrm>
        </p:spPr>
        <p:txBody>
          <a:bodyPr>
            <a:normAutofit fontScale="70000" lnSpcReduction="20000"/>
          </a:bodyPr>
          <a:lstStyle/>
          <a:p>
            <a:pPr marL="0" indent="0">
              <a:buNone/>
            </a:pPr>
            <a:endParaRPr lang="en-US" dirty="0"/>
          </a:p>
          <a:p>
            <a:r>
              <a:rPr lang="en-US" dirty="0"/>
              <a:t>Test HBV + patients for Delta (HDV) infection in at-risk patients:</a:t>
            </a:r>
          </a:p>
          <a:p>
            <a:pPr marL="971550" lvl="1" indent="-514350">
              <a:buAutoNum type="arabicParenR"/>
            </a:pPr>
            <a:r>
              <a:rPr lang="en-US" dirty="0"/>
              <a:t>Cirrhosis</a:t>
            </a:r>
          </a:p>
          <a:p>
            <a:pPr marL="971550" lvl="1" indent="-514350">
              <a:buAutoNum type="arabicParenR"/>
            </a:pPr>
            <a:r>
              <a:rPr lang="en-US" dirty="0"/>
              <a:t>From endemic regions: Mongolia, Africa, Middle East, Eastern Europe, Central Asia</a:t>
            </a:r>
          </a:p>
          <a:p>
            <a:pPr marL="971550" lvl="1" indent="-514350">
              <a:buAutoNum type="arabicParenR"/>
            </a:pPr>
            <a:r>
              <a:rPr lang="en-US" dirty="0"/>
              <a:t>Active liver disease (high ALT) when an HBV patient is fully suppressed on an oral HBV medication</a:t>
            </a:r>
          </a:p>
          <a:p>
            <a:pPr marL="971550" lvl="1" indent="-514350">
              <a:buAutoNum type="arabicParenR"/>
            </a:pPr>
            <a:r>
              <a:rPr lang="en-US" dirty="0"/>
              <a:t>HBV in PWID/IVDU or people who have paid for sex</a:t>
            </a:r>
          </a:p>
          <a:p>
            <a:pPr marL="0" indent="0">
              <a:buNone/>
            </a:pPr>
            <a:endParaRPr lang="en-US" dirty="0"/>
          </a:p>
          <a:p>
            <a:r>
              <a:rPr lang="en-US" dirty="0"/>
              <a:t>Vaccinate all susceptible individuals for HBV if the triple HBV panel is negative</a:t>
            </a:r>
          </a:p>
          <a:p>
            <a:pPr marL="0" indent="0">
              <a:buNone/>
            </a:pPr>
            <a:endParaRPr lang="en-US" b="1" dirty="0"/>
          </a:p>
          <a:p>
            <a:r>
              <a:rPr lang="en-US" dirty="0"/>
              <a:t>For even more questions and answers on Hepatitis B, please visit: </a:t>
            </a:r>
            <a:r>
              <a:rPr lang="en-US" dirty="0">
                <a:hlinkClick r:id="rId2"/>
              </a:rPr>
              <a:t>http://www.cdc.gov/hepatitis/B/bFAQ.htm</a:t>
            </a:r>
            <a:endParaRPr lang="en-US" dirty="0"/>
          </a:p>
          <a:p>
            <a:pPr marL="0" indent="0">
              <a:buNone/>
            </a:pPr>
            <a:endParaRPr lang="en-US" dirty="0"/>
          </a:p>
          <a:p>
            <a:r>
              <a:rPr lang="en-US" dirty="0"/>
              <a:t>Online and other resources about hepatitis B, include AASLD Practice guidelines are available for the treatment of chronic hepatitis B and can be found on this site: </a:t>
            </a:r>
            <a:r>
              <a:rPr lang="en-US" sz="2200" dirty="0">
                <a:hlinkClick r:id="rId3"/>
              </a:rPr>
              <a:t>http://www.aasld.org/publications/practice-guidelines-0</a:t>
            </a:r>
            <a:endParaRPr lang="en-US" dirty="0"/>
          </a:p>
          <a:p>
            <a:pPr marL="0" indent="0">
              <a:buNone/>
            </a:pPr>
            <a:endParaRPr lang="en-US" dirty="0"/>
          </a:p>
        </p:txBody>
      </p:sp>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4232" y="269354"/>
            <a:ext cx="1760110" cy="1973578"/>
          </a:xfrm>
          <a:prstGeom prst="rect">
            <a:avLst/>
          </a:prstGeom>
        </p:spPr>
      </p:pic>
    </p:spTree>
    <p:extLst>
      <p:ext uri="{BB962C8B-B14F-4D97-AF65-F5344CB8AC3E}">
        <p14:creationId xmlns:p14="http://schemas.microsoft.com/office/powerpoint/2010/main" val="28917625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775856" y="365125"/>
            <a:ext cx="8577943" cy="1325563"/>
          </a:xfrm>
        </p:spPr>
        <p:txBody>
          <a:bodyPr>
            <a:normAutofit/>
          </a:bodyPr>
          <a:lstStyle/>
          <a:p>
            <a:pPr algn="ctr"/>
            <a:r>
              <a:rPr lang="en-US" sz="4000" dirty="0"/>
              <a:t>What is hepatitis C and what causes it?</a:t>
            </a:r>
          </a:p>
        </p:txBody>
      </p:sp>
      <p:sp>
        <p:nvSpPr>
          <p:cNvPr id="6" name="Content Placeholder 5"/>
          <p:cNvSpPr>
            <a:spLocks noGrp="1"/>
          </p:cNvSpPr>
          <p:nvPr>
            <p:ph sz="half" idx="2"/>
          </p:nvPr>
        </p:nvSpPr>
        <p:spPr>
          <a:xfrm>
            <a:off x="3254829" y="1690688"/>
            <a:ext cx="8745582" cy="4895169"/>
          </a:xfrm>
        </p:spPr>
        <p:txBody>
          <a:bodyPr>
            <a:normAutofit fontScale="85000" lnSpcReduction="20000"/>
          </a:bodyPr>
          <a:lstStyle/>
          <a:p>
            <a:r>
              <a:rPr lang="en-US" b="1" dirty="0"/>
              <a:t>Hepatitis C</a:t>
            </a:r>
            <a:r>
              <a:rPr lang="en-US" dirty="0"/>
              <a:t> is a liver infection caused by the Hepatitis C virus (HCV). </a:t>
            </a:r>
          </a:p>
          <a:p>
            <a:r>
              <a:rPr lang="en-US" dirty="0"/>
              <a:t>Hepatitis C is a blood-borne virus. </a:t>
            </a:r>
          </a:p>
          <a:p>
            <a:r>
              <a:rPr lang="en-US" dirty="0"/>
              <a:t>Today, most people become infected with the Hepatitis C virus by sharing needles or other equipment to inject drugs.</a:t>
            </a:r>
          </a:p>
          <a:p>
            <a:r>
              <a:rPr lang="en-US" dirty="0"/>
              <a:t>For some people, hepatitis C is a short-term illness but for 70%–85% of people who become infected with hepatitis C, it becomes a long-term, chronic infection. </a:t>
            </a:r>
          </a:p>
          <a:p>
            <a:r>
              <a:rPr lang="en-US" dirty="0"/>
              <a:t>Chronic hepatitis C is a serious disease than can result in long-term health problems, even death. </a:t>
            </a:r>
          </a:p>
          <a:p>
            <a:r>
              <a:rPr lang="en-US" dirty="0"/>
              <a:t>The majority of infected persons might not be aware of their infection because they are not clinically ill. </a:t>
            </a:r>
          </a:p>
          <a:p>
            <a:r>
              <a:rPr lang="en-US" dirty="0"/>
              <a:t>There is no vaccine for hepatitis C. </a:t>
            </a:r>
          </a:p>
          <a:p>
            <a:r>
              <a:rPr lang="en-US" dirty="0"/>
              <a:t>The best way to prevent Hepatitis C is by avoiding behaviors that can spread the disease, especially injecting drugs.</a:t>
            </a:r>
          </a:p>
        </p:txBody>
      </p: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4232" y="269354"/>
            <a:ext cx="1760110" cy="1973578"/>
          </a:xfrm>
          <a:prstGeom prst="rect">
            <a:avLst/>
          </a:prstGeom>
        </p:spPr>
      </p:pic>
      <p:sp>
        <p:nvSpPr>
          <p:cNvPr id="7" name="Content Placeholder 3"/>
          <p:cNvSpPr>
            <a:spLocks noGrp="1"/>
          </p:cNvSpPr>
          <p:nvPr>
            <p:ph sz="half" idx="1"/>
          </p:nvPr>
        </p:nvSpPr>
        <p:spPr>
          <a:xfrm>
            <a:off x="838201" y="2253817"/>
            <a:ext cx="2188028" cy="3934031"/>
          </a:xfrm>
        </p:spPr>
        <p:txBody>
          <a:bodyPr>
            <a:normAutofit fontScale="85000" lnSpcReduction="20000"/>
          </a:bodyPr>
          <a:lstStyle/>
          <a:p>
            <a:pPr marL="0" indent="0">
              <a:buNone/>
            </a:pPr>
            <a:r>
              <a:rPr lang="en-US" sz="1700" dirty="0"/>
              <a:t>Resource: Centers for Disease Control and Prevention</a:t>
            </a:r>
          </a:p>
          <a:p>
            <a:pPr marL="0" indent="0">
              <a:buNone/>
            </a:pPr>
            <a:r>
              <a:rPr lang="en-US" sz="1700" dirty="0">
                <a:hlinkClick r:id="rId3"/>
              </a:rPr>
              <a:t>https://www.cdc.gov/hepatitis/hcv/index.htm</a:t>
            </a:r>
            <a:endParaRPr lang="en-US" sz="1700" dirty="0"/>
          </a:p>
          <a:p>
            <a:pPr marL="0" indent="0">
              <a:buNone/>
            </a:pPr>
            <a:endParaRPr lang="en-US" sz="1700" dirty="0"/>
          </a:p>
          <a:p>
            <a:pPr marL="0" indent="0">
              <a:buNone/>
            </a:pPr>
            <a:endParaRPr lang="en-US" sz="1700" dirty="0"/>
          </a:p>
          <a:p>
            <a:pPr marL="0" indent="0">
              <a:buNone/>
            </a:pPr>
            <a:r>
              <a:rPr lang="en-US" sz="2400" dirty="0"/>
              <a:t>NOTE: In some populations, hepatitis C was spread from mother to child at birth or because of poor medical conditions in other countries.</a:t>
            </a:r>
          </a:p>
        </p:txBody>
      </p:sp>
    </p:spTree>
    <p:extLst>
      <p:ext uri="{BB962C8B-B14F-4D97-AF65-F5344CB8AC3E}">
        <p14:creationId xmlns:p14="http://schemas.microsoft.com/office/powerpoint/2010/main" val="24776859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775856" y="365125"/>
            <a:ext cx="8577943" cy="1325563"/>
          </a:xfrm>
        </p:spPr>
        <p:txBody>
          <a:bodyPr>
            <a:normAutofit/>
          </a:bodyPr>
          <a:lstStyle/>
          <a:p>
            <a:pPr algn="ctr"/>
            <a:r>
              <a:rPr lang="en-US" sz="4000" dirty="0"/>
              <a:t>How is HCV transmitted?</a:t>
            </a:r>
          </a:p>
        </p:txBody>
      </p:sp>
      <p:sp>
        <p:nvSpPr>
          <p:cNvPr id="6" name="Content Placeholder 5"/>
          <p:cNvSpPr>
            <a:spLocks noGrp="1"/>
          </p:cNvSpPr>
          <p:nvPr>
            <p:ph sz="half" idx="2"/>
          </p:nvPr>
        </p:nvSpPr>
        <p:spPr>
          <a:xfrm>
            <a:off x="3254829" y="1690688"/>
            <a:ext cx="8621485" cy="4895169"/>
          </a:xfrm>
        </p:spPr>
        <p:txBody>
          <a:bodyPr>
            <a:normAutofit fontScale="77500" lnSpcReduction="20000"/>
          </a:bodyPr>
          <a:lstStyle/>
          <a:p>
            <a:r>
              <a:rPr lang="en-US" dirty="0"/>
              <a:t>HCV is transmitted primarily through large or repeated percutaneous (i.e., passage through the skin) exposures to infectious blood, such as</a:t>
            </a:r>
          </a:p>
          <a:p>
            <a:r>
              <a:rPr lang="en-US" dirty="0"/>
              <a:t>Injection drug use (currently the most common means of HCV transmission in the United States)</a:t>
            </a:r>
          </a:p>
          <a:p>
            <a:r>
              <a:rPr lang="en-US" dirty="0"/>
              <a:t>Receipt of donated blood, blood products, and organs (once a common means of transmission but now rare in the United States since blood screening became available in 1992)</a:t>
            </a:r>
          </a:p>
          <a:p>
            <a:r>
              <a:rPr lang="en-US" dirty="0"/>
              <a:t>Needle stick injuries in health care settings</a:t>
            </a:r>
          </a:p>
          <a:p>
            <a:r>
              <a:rPr lang="en-US" dirty="0"/>
              <a:t>Birth to an HCV-infected mother</a:t>
            </a:r>
          </a:p>
          <a:p>
            <a:r>
              <a:rPr lang="en-US" dirty="0"/>
              <a:t>HCV can also be spread infrequently through sex with an HCV-infected person (an inefficient means of transmission)</a:t>
            </a:r>
          </a:p>
          <a:p>
            <a:r>
              <a:rPr lang="en-US" dirty="0"/>
              <a:t>Sharing personal items contaminated with infectious blood, such as razors or toothbrushes (also inefficient vectors of transmission)</a:t>
            </a:r>
          </a:p>
          <a:p>
            <a:r>
              <a:rPr lang="en-US" dirty="0"/>
              <a:t>Other health care procedures that involve invasive procedures, such as injections (usually recognized in the context of outbreaks)</a:t>
            </a:r>
            <a:endParaRPr lang="en-US" dirty="0">
              <a:effectLst/>
            </a:endParaRPr>
          </a:p>
        </p:txBody>
      </p: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4232" y="269354"/>
            <a:ext cx="1760110" cy="1973578"/>
          </a:xfrm>
          <a:prstGeom prst="rect">
            <a:avLst/>
          </a:prstGeom>
        </p:spPr>
      </p:pic>
      <p:sp>
        <p:nvSpPr>
          <p:cNvPr id="7" name="Content Placeholder 3"/>
          <p:cNvSpPr>
            <a:spLocks noGrp="1"/>
          </p:cNvSpPr>
          <p:nvPr>
            <p:ph sz="half" idx="1"/>
          </p:nvPr>
        </p:nvSpPr>
        <p:spPr>
          <a:xfrm>
            <a:off x="838201" y="2253817"/>
            <a:ext cx="2068285" cy="3934031"/>
          </a:xfrm>
        </p:spPr>
        <p:txBody>
          <a:bodyPr>
            <a:normAutofit/>
          </a:bodyPr>
          <a:lstStyle/>
          <a:p>
            <a:pPr marL="0" indent="0">
              <a:buNone/>
            </a:pPr>
            <a:r>
              <a:rPr lang="en-US" sz="2000" dirty="0"/>
              <a:t>Resource: Centers for Disease Control and Prevention</a:t>
            </a:r>
          </a:p>
          <a:p>
            <a:pPr marL="0" indent="0">
              <a:buNone/>
            </a:pPr>
            <a:r>
              <a:rPr lang="en-US" sz="2000" dirty="0"/>
              <a:t>https://www.cdc.gov/hepatitis/hcv/hcvfaq.htm#section1</a:t>
            </a:r>
          </a:p>
        </p:txBody>
      </p:sp>
    </p:spTree>
    <p:extLst>
      <p:ext uri="{BB962C8B-B14F-4D97-AF65-F5344CB8AC3E}">
        <p14:creationId xmlns:p14="http://schemas.microsoft.com/office/powerpoint/2010/main" val="18559588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775856" y="365125"/>
            <a:ext cx="8577943" cy="1325563"/>
          </a:xfrm>
        </p:spPr>
        <p:txBody>
          <a:bodyPr>
            <a:normAutofit fontScale="90000"/>
          </a:bodyPr>
          <a:lstStyle/>
          <a:p>
            <a:pPr algn="ctr"/>
            <a:r>
              <a:rPr lang="en-US" sz="4000" dirty="0"/>
              <a:t>What are the signs and symptoms of the rare event of acute symptomatic HCV infection?</a:t>
            </a:r>
          </a:p>
        </p:txBody>
      </p:sp>
      <p:sp>
        <p:nvSpPr>
          <p:cNvPr id="6" name="Content Placeholder 5"/>
          <p:cNvSpPr>
            <a:spLocks noGrp="1"/>
          </p:cNvSpPr>
          <p:nvPr>
            <p:ph sz="half" idx="2"/>
          </p:nvPr>
        </p:nvSpPr>
        <p:spPr>
          <a:xfrm>
            <a:off x="3254829" y="1690688"/>
            <a:ext cx="8745582" cy="5049746"/>
          </a:xfrm>
        </p:spPr>
        <p:txBody>
          <a:bodyPr>
            <a:normAutofit fontScale="77500" lnSpcReduction="20000"/>
          </a:bodyPr>
          <a:lstStyle/>
          <a:p>
            <a:r>
              <a:rPr lang="en-US" dirty="0"/>
              <a:t>Persons with newly acquired HCV infection usually are asymptomatic or have mild symptoms that are unlikely to prompt a visit to a health care professional. When symptoms occur, they can include:</a:t>
            </a:r>
          </a:p>
          <a:p>
            <a:pPr lvl="1"/>
            <a:r>
              <a:rPr lang="en-US" dirty="0"/>
              <a:t>Fever</a:t>
            </a:r>
          </a:p>
          <a:p>
            <a:pPr lvl="1"/>
            <a:r>
              <a:rPr lang="en-US" dirty="0"/>
              <a:t>Fatigue</a:t>
            </a:r>
          </a:p>
          <a:p>
            <a:pPr lvl="1"/>
            <a:r>
              <a:rPr lang="en-US" dirty="0"/>
              <a:t>Dark urine</a:t>
            </a:r>
          </a:p>
          <a:p>
            <a:pPr lvl="1"/>
            <a:r>
              <a:rPr lang="en-US" dirty="0"/>
              <a:t>Clay-colored stool</a:t>
            </a:r>
          </a:p>
          <a:p>
            <a:pPr lvl="1"/>
            <a:r>
              <a:rPr lang="en-US" dirty="0"/>
              <a:t>Abdominal pain</a:t>
            </a:r>
          </a:p>
          <a:p>
            <a:pPr lvl="1"/>
            <a:r>
              <a:rPr lang="en-US" dirty="0"/>
              <a:t>Loss of appetite</a:t>
            </a:r>
          </a:p>
          <a:p>
            <a:pPr lvl="1"/>
            <a:r>
              <a:rPr lang="en-US" dirty="0"/>
              <a:t>Nausea</a:t>
            </a:r>
          </a:p>
          <a:p>
            <a:pPr lvl="1"/>
            <a:r>
              <a:rPr lang="en-US" dirty="0"/>
              <a:t>Vomiting</a:t>
            </a:r>
          </a:p>
          <a:p>
            <a:pPr lvl="1"/>
            <a:r>
              <a:rPr lang="en-US" dirty="0"/>
              <a:t>Joint pain</a:t>
            </a:r>
          </a:p>
          <a:p>
            <a:pPr lvl="1"/>
            <a:r>
              <a:rPr lang="en-US" dirty="0"/>
              <a:t>Jaundice</a:t>
            </a:r>
          </a:p>
          <a:p>
            <a:r>
              <a:rPr lang="en-US" dirty="0"/>
              <a:t>Approximately 20%–30% of those newly infected with HCV experience fatigue, abdominal pain, poor appetite, or jaundice.</a:t>
            </a:r>
          </a:p>
          <a:p>
            <a:r>
              <a:rPr lang="en-US" dirty="0"/>
              <a:t>In those persons who do develop symptoms, the average time period from exposure to symptom onset is 4–12 weeks (range: 2–24 weeks).</a:t>
            </a:r>
          </a:p>
        </p:txBody>
      </p: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4232" y="269354"/>
            <a:ext cx="1760110" cy="1973578"/>
          </a:xfrm>
          <a:prstGeom prst="rect">
            <a:avLst/>
          </a:prstGeom>
        </p:spPr>
      </p:pic>
      <p:sp>
        <p:nvSpPr>
          <p:cNvPr id="8" name="Content Placeholder 3"/>
          <p:cNvSpPr>
            <a:spLocks noGrp="1"/>
          </p:cNvSpPr>
          <p:nvPr>
            <p:ph sz="half" idx="1"/>
          </p:nvPr>
        </p:nvSpPr>
        <p:spPr>
          <a:xfrm>
            <a:off x="838200" y="2254250"/>
            <a:ext cx="2068513" cy="3933825"/>
          </a:xfrm>
        </p:spPr>
        <p:txBody>
          <a:bodyPr>
            <a:normAutofit/>
          </a:bodyPr>
          <a:lstStyle/>
          <a:p>
            <a:pPr marL="0" indent="0">
              <a:buNone/>
            </a:pPr>
            <a:r>
              <a:rPr lang="en-US" sz="2000" dirty="0"/>
              <a:t>Resource: Centers for Disease Control and Prevention</a:t>
            </a:r>
          </a:p>
          <a:p>
            <a:pPr marL="0" indent="0">
              <a:buNone/>
            </a:pPr>
            <a:r>
              <a:rPr lang="en-US" sz="2000" dirty="0"/>
              <a:t>https://www.cdc.gov/hepatitis/hcv/hcvfaq.htm#section1</a:t>
            </a:r>
          </a:p>
        </p:txBody>
      </p:sp>
    </p:spTree>
    <p:extLst>
      <p:ext uri="{BB962C8B-B14F-4D97-AF65-F5344CB8AC3E}">
        <p14:creationId xmlns:p14="http://schemas.microsoft.com/office/powerpoint/2010/main" val="18734776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775856" y="365125"/>
            <a:ext cx="8577943" cy="1325563"/>
          </a:xfrm>
        </p:spPr>
        <p:txBody>
          <a:bodyPr>
            <a:normAutofit/>
          </a:bodyPr>
          <a:lstStyle/>
          <a:p>
            <a:pPr algn="ctr"/>
            <a:r>
              <a:rPr lang="en-US" sz="4000" dirty="0"/>
              <a:t>What are the signs and symptoms of chronic HCV infection?</a:t>
            </a:r>
          </a:p>
        </p:txBody>
      </p:sp>
      <p:sp>
        <p:nvSpPr>
          <p:cNvPr id="6" name="Content Placeholder 5"/>
          <p:cNvSpPr>
            <a:spLocks noGrp="1"/>
          </p:cNvSpPr>
          <p:nvPr>
            <p:ph sz="half" idx="2"/>
          </p:nvPr>
        </p:nvSpPr>
        <p:spPr>
          <a:xfrm>
            <a:off x="3254829" y="1690688"/>
            <a:ext cx="8098971" cy="4775426"/>
          </a:xfrm>
        </p:spPr>
        <p:txBody>
          <a:bodyPr>
            <a:normAutofit fontScale="92500" lnSpcReduction="10000"/>
          </a:bodyPr>
          <a:lstStyle/>
          <a:p>
            <a:r>
              <a:rPr lang="en-US" dirty="0"/>
              <a:t>Most persons with chronic HCV infection have vague symptoms such as fatigue and mental fog. However, many have chronic liver disease, which can range from mild to severe, including cirrhosis and liver cancer. </a:t>
            </a:r>
          </a:p>
          <a:p>
            <a:r>
              <a:rPr lang="en-US" dirty="0"/>
              <a:t>Chronic liver disease in HCV-infected persons is usually insidious, progressing slowly without specific symptoms for several decades. The major sign of HCV infection is an ALT &gt; 20 in women and 30 IU/mL in men</a:t>
            </a:r>
          </a:p>
          <a:p>
            <a:r>
              <a:rPr lang="en-US" dirty="0"/>
              <a:t>In fact, HCV infection is often not recognized until asymptomatic persons are identified as HCV-positive when screened for blood donation or when elevated ALT, a liver enzyme, levels are detected during routine examinations or are tested as part of the birth cohort.</a:t>
            </a:r>
          </a:p>
        </p:txBody>
      </p: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4232" y="269354"/>
            <a:ext cx="1760110" cy="1973578"/>
          </a:xfrm>
          <a:prstGeom prst="rect">
            <a:avLst/>
          </a:prstGeom>
        </p:spPr>
      </p:pic>
      <p:sp>
        <p:nvSpPr>
          <p:cNvPr id="8" name="Content Placeholder 3"/>
          <p:cNvSpPr>
            <a:spLocks noGrp="1"/>
          </p:cNvSpPr>
          <p:nvPr>
            <p:ph sz="half" idx="1"/>
          </p:nvPr>
        </p:nvSpPr>
        <p:spPr>
          <a:xfrm>
            <a:off x="838200" y="2254250"/>
            <a:ext cx="2068513" cy="3933825"/>
          </a:xfrm>
        </p:spPr>
        <p:txBody>
          <a:bodyPr>
            <a:normAutofit/>
          </a:bodyPr>
          <a:lstStyle/>
          <a:p>
            <a:pPr marL="0" indent="0">
              <a:buNone/>
            </a:pPr>
            <a:r>
              <a:rPr lang="en-US" sz="2000" dirty="0"/>
              <a:t>Resource: Centers for Disease Control and Prevention</a:t>
            </a:r>
          </a:p>
          <a:p>
            <a:pPr marL="0" indent="0">
              <a:buNone/>
            </a:pPr>
            <a:r>
              <a:rPr lang="en-US" sz="2000" dirty="0"/>
              <a:t>https://www.cdc.gov/hepatitis/hcv/hcvfaq.htm#section1</a:t>
            </a:r>
          </a:p>
        </p:txBody>
      </p:sp>
    </p:spTree>
    <p:extLst>
      <p:ext uri="{BB962C8B-B14F-4D97-AF65-F5344CB8AC3E}">
        <p14:creationId xmlns:p14="http://schemas.microsoft.com/office/powerpoint/2010/main" val="16591347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638301" y="365125"/>
            <a:ext cx="9332025" cy="1325563"/>
          </a:xfrm>
        </p:spPr>
        <p:txBody>
          <a:bodyPr>
            <a:normAutofit/>
          </a:bodyPr>
          <a:lstStyle/>
          <a:p>
            <a:pPr algn="ctr"/>
            <a:r>
              <a:rPr lang="en-US" sz="4000" dirty="0"/>
              <a:t>Who should get screened / tested for HCV?</a:t>
            </a:r>
          </a:p>
        </p:txBody>
      </p:sp>
      <p:sp>
        <p:nvSpPr>
          <p:cNvPr id="6" name="Content Placeholder 5"/>
          <p:cNvSpPr>
            <a:spLocks noGrp="1"/>
          </p:cNvSpPr>
          <p:nvPr>
            <p:ph sz="half" idx="2"/>
          </p:nvPr>
        </p:nvSpPr>
        <p:spPr>
          <a:xfrm>
            <a:off x="3254829" y="1524000"/>
            <a:ext cx="8715498" cy="5334000"/>
          </a:xfrm>
        </p:spPr>
        <p:txBody>
          <a:bodyPr>
            <a:normAutofit fontScale="70000" lnSpcReduction="20000"/>
          </a:bodyPr>
          <a:lstStyle/>
          <a:p>
            <a:r>
              <a:rPr lang="en-US" dirty="0"/>
              <a:t>HCV testing is recommended for anyone at increased risk for HCV infection, including:</a:t>
            </a:r>
          </a:p>
          <a:p>
            <a:r>
              <a:rPr lang="en-US" dirty="0"/>
              <a:t>Persons born from 1945 through 1965</a:t>
            </a:r>
          </a:p>
          <a:p>
            <a:r>
              <a:rPr lang="en-US" dirty="0"/>
              <a:t>Persons who have ever injected illegal drugs, including those who injected only once many years ago</a:t>
            </a:r>
          </a:p>
          <a:p>
            <a:r>
              <a:rPr lang="en-US" dirty="0"/>
              <a:t>Recipients of clotting factor concentrates made before 1987; Recipients of blood transfusions or solid organ transplants before July 1992</a:t>
            </a:r>
          </a:p>
          <a:p>
            <a:r>
              <a:rPr lang="en-US" dirty="0"/>
              <a:t>Patients who have ever received long-term hemodialysis treatment</a:t>
            </a:r>
          </a:p>
          <a:p>
            <a:r>
              <a:rPr lang="en-US" dirty="0"/>
              <a:t>Persons with known exposures to HCV, such as </a:t>
            </a:r>
          </a:p>
          <a:p>
            <a:pPr lvl="1"/>
            <a:r>
              <a:rPr lang="en-US" dirty="0"/>
              <a:t>health care workers after needle sticks involving HCV-positive blood</a:t>
            </a:r>
          </a:p>
          <a:p>
            <a:pPr lvl="1"/>
            <a:r>
              <a:rPr lang="en-US" dirty="0"/>
              <a:t>recipients of blood or organs from a donor who later tested HCV-positive</a:t>
            </a:r>
          </a:p>
          <a:p>
            <a:r>
              <a:rPr lang="en-US" dirty="0"/>
              <a:t>All persons with HIV infection</a:t>
            </a:r>
          </a:p>
          <a:p>
            <a:r>
              <a:rPr lang="en-US" dirty="0"/>
              <a:t>Patients with signs or symptoms of liver disease (e.g., abnormal liver enzyme tests)</a:t>
            </a:r>
          </a:p>
          <a:p>
            <a:r>
              <a:rPr lang="en-US" dirty="0"/>
              <a:t>Children born to HCV-positive mothers (to avoid detecting maternal antibody, these children should not be tested before age 18 months)</a:t>
            </a:r>
          </a:p>
          <a:p>
            <a:r>
              <a:rPr lang="en-US" dirty="0"/>
              <a:t>Persons born in high or intermediate prevalence countries, or born to mothers from these countries</a:t>
            </a:r>
          </a:p>
          <a:p>
            <a:pPr marL="0" indent="0">
              <a:buNone/>
            </a:pPr>
            <a:endParaRPr lang="en-US" dirty="0"/>
          </a:p>
        </p:txBody>
      </p: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4232" y="269354"/>
            <a:ext cx="1760110" cy="1973578"/>
          </a:xfrm>
          <a:prstGeom prst="rect">
            <a:avLst/>
          </a:prstGeom>
        </p:spPr>
      </p:pic>
      <p:sp>
        <p:nvSpPr>
          <p:cNvPr id="7" name="Content Placeholder 3"/>
          <p:cNvSpPr>
            <a:spLocks noGrp="1"/>
          </p:cNvSpPr>
          <p:nvPr>
            <p:ph sz="half" idx="1"/>
          </p:nvPr>
        </p:nvSpPr>
        <p:spPr>
          <a:xfrm>
            <a:off x="838201" y="2254250"/>
            <a:ext cx="1839686" cy="3933825"/>
          </a:xfrm>
        </p:spPr>
        <p:txBody>
          <a:bodyPr>
            <a:normAutofit/>
          </a:bodyPr>
          <a:lstStyle/>
          <a:p>
            <a:pPr marL="0" indent="0">
              <a:buNone/>
            </a:pPr>
            <a:r>
              <a:rPr lang="en-US" sz="2000" dirty="0"/>
              <a:t>Resource: Centers for Disease Control and Prevention</a:t>
            </a:r>
          </a:p>
          <a:p>
            <a:pPr marL="0" indent="0">
              <a:buNone/>
            </a:pPr>
            <a:r>
              <a:rPr lang="en-US" sz="2000" dirty="0"/>
              <a:t>https://www.cdc.gov/hepatitis/hcv/hcvfaq.htm#section1</a:t>
            </a:r>
          </a:p>
        </p:txBody>
      </p:sp>
    </p:spTree>
    <p:extLst>
      <p:ext uri="{BB962C8B-B14F-4D97-AF65-F5344CB8AC3E}">
        <p14:creationId xmlns:p14="http://schemas.microsoft.com/office/powerpoint/2010/main" val="12005636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775856" y="365125"/>
            <a:ext cx="8577943" cy="1325563"/>
          </a:xfrm>
        </p:spPr>
        <p:txBody>
          <a:bodyPr>
            <a:normAutofit/>
          </a:bodyPr>
          <a:lstStyle/>
          <a:p>
            <a:pPr algn="ctr"/>
            <a:r>
              <a:rPr lang="en-US" sz="4000" dirty="0"/>
              <a:t>What blood tests are used to detect HCV infection?</a:t>
            </a:r>
          </a:p>
        </p:txBody>
      </p:sp>
      <p:sp>
        <p:nvSpPr>
          <p:cNvPr id="6" name="Content Placeholder 5"/>
          <p:cNvSpPr>
            <a:spLocks noGrp="1"/>
          </p:cNvSpPr>
          <p:nvPr>
            <p:ph sz="half" idx="2"/>
          </p:nvPr>
        </p:nvSpPr>
        <p:spPr>
          <a:xfrm>
            <a:off x="3254829" y="1690688"/>
            <a:ext cx="8098971" cy="4927826"/>
          </a:xfrm>
        </p:spPr>
        <p:txBody>
          <a:bodyPr>
            <a:normAutofit/>
          </a:bodyPr>
          <a:lstStyle/>
          <a:p>
            <a:pPr marL="0" indent="0">
              <a:buNone/>
            </a:pPr>
            <a:r>
              <a:rPr lang="en-US" dirty="0"/>
              <a:t>Several blood tests are performed to test for HCV infection, including:</a:t>
            </a:r>
          </a:p>
          <a:p>
            <a:r>
              <a:rPr lang="en-US" dirty="0"/>
              <a:t>Screening tests for antibody to HCV (anti-HCV) </a:t>
            </a:r>
          </a:p>
          <a:p>
            <a:pPr lvl="1"/>
            <a:r>
              <a:rPr lang="en-US" dirty="0"/>
              <a:t>enzyme immunoassay (EIA)</a:t>
            </a:r>
          </a:p>
          <a:p>
            <a:pPr lvl="1"/>
            <a:r>
              <a:rPr lang="en-US" dirty="0"/>
              <a:t>enhanced </a:t>
            </a:r>
            <a:r>
              <a:rPr lang="en-US" dirty="0" err="1"/>
              <a:t>chemiluminescence</a:t>
            </a:r>
            <a:r>
              <a:rPr lang="en-US" dirty="0"/>
              <a:t> immunoassay (CIA)</a:t>
            </a:r>
          </a:p>
          <a:p>
            <a:r>
              <a:rPr lang="en-US" dirty="0"/>
              <a:t>If anti-HCV test is positive: order quantitative tests to detect amount (titer) of virus (HCV RNA PCR)</a:t>
            </a:r>
          </a:p>
        </p:txBody>
      </p: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4232" y="269354"/>
            <a:ext cx="1760110" cy="1973578"/>
          </a:xfrm>
          <a:prstGeom prst="rect">
            <a:avLst/>
          </a:prstGeom>
        </p:spPr>
      </p:pic>
      <p:sp>
        <p:nvSpPr>
          <p:cNvPr id="7" name="Content Placeholder 3"/>
          <p:cNvSpPr>
            <a:spLocks noGrp="1"/>
          </p:cNvSpPr>
          <p:nvPr>
            <p:ph sz="half" idx="1"/>
          </p:nvPr>
        </p:nvSpPr>
        <p:spPr>
          <a:xfrm>
            <a:off x="838201" y="2254250"/>
            <a:ext cx="1839686" cy="3933825"/>
          </a:xfrm>
        </p:spPr>
        <p:txBody>
          <a:bodyPr>
            <a:normAutofit/>
          </a:bodyPr>
          <a:lstStyle/>
          <a:p>
            <a:pPr marL="0" indent="0">
              <a:buNone/>
            </a:pPr>
            <a:r>
              <a:rPr lang="en-US" sz="2000" dirty="0"/>
              <a:t>Resource: Centers for Disease Control and Prevention</a:t>
            </a:r>
          </a:p>
          <a:p>
            <a:pPr marL="0" indent="0">
              <a:buNone/>
            </a:pPr>
            <a:r>
              <a:rPr lang="en-US" sz="2000" dirty="0"/>
              <a:t>https://www.cdc.gov/hepatitis/hcv/hcvfaq.htm#section1</a:t>
            </a:r>
          </a:p>
        </p:txBody>
      </p:sp>
    </p:spTree>
    <p:extLst>
      <p:ext uri="{BB962C8B-B14F-4D97-AF65-F5344CB8AC3E}">
        <p14:creationId xmlns:p14="http://schemas.microsoft.com/office/powerpoint/2010/main" val="33675560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52400" y="161674"/>
            <a:ext cx="11887200" cy="1261884"/>
          </a:xfrm>
          <a:prstGeom prst="rect">
            <a:avLst/>
          </a:prstGeom>
          <a:noFill/>
        </p:spPr>
        <p:txBody>
          <a:bodyPr wrap="square" rtlCol="0">
            <a:spAutoFit/>
          </a:bodyPr>
          <a:lstStyle/>
          <a:p>
            <a:pPr algn="ctr"/>
            <a:r>
              <a:rPr lang="en-US" sz="4000" dirty="0"/>
              <a:t>What do the test results mean?</a:t>
            </a:r>
          </a:p>
          <a:p>
            <a:pPr algn="ctr"/>
            <a:r>
              <a:rPr lang="en-US" dirty="0"/>
              <a:t>Print this and provide as handout:</a:t>
            </a:r>
          </a:p>
          <a:p>
            <a:pPr algn="ctr"/>
            <a:r>
              <a:rPr lang="en-US" dirty="0"/>
              <a:t>https://www.cdc.gov/hepatitis/hcv/pdfs/hcv_graph.pdf</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52221" y="1584155"/>
            <a:ext cx="6066592" cy="5273845"/>
          </a:xfrm>
          <a:prstGeom prst="rect">
            <a:avLst/>
          </a:prstGeom>
        </p:spPr>
      </p:pic>
    </p:spTree>
    <p:extLst>
      <p:ext uri="{BB962C8B-B14F-4D97-AF65-F5344CB8AC3E}">
        <p14:creationId xmlns:p14="http://schemas.microsoft.com/office/powerpoint/2010/main" val="40498290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775857" y="121286"/>
            <a:ext cx="8577943" cy="932452"/>
          </a:xfrm>
        </p:spPr>
        <p:txBody>
          <a:bodyPr>
            <a:normAutofit/>
          </a:bodyPr>
          <a:lstStyle/>
          <a:p>
            <a:pPr algn="ctr"/>
            <a:r>
              <a:rPr lang="en-US" sz="4000" dirty="0"/>
              <a:t>HCV Testing FAQ</a:t>
            </a:r>
          </a:p>
        </p:txBody>
      </p:sp>
      <p:sp>
        <p:nvSpPr>
          <p:cNvPr id="6" name="Content Placeholder 5"/>
          <p:cNvSpPr>
            <a:spLocks noGrp="1"/>
          </p:cNvSpPr>
          <p:nvPr>
            <p:ph sz="half" idx="2"/>
          </p:nvPr>
        </p:nvSpPr>
        <p:spPr>
          <a:xfrm>
            <a:off x="3254829" y="1140824"/>
            <a:ext cx="8098971" cy="5717176"/>
          </a:xfrm>
        </p:spPr>
        <p:txBody>
          <a:bodyPr>
            <a:normAutofit fontScale="70000" lnSpcReduction="20000"/>
          </a:bodyPr>
          <a:lstStyle/>
          <a:p>
            <a:pPr marL="0" indent="0">
              <a:buNone/>
            </a:pPr>
            <a:r>
              <a:rPr lang="en-US" b="1" dirty="0"/>
              <a:t>How soon after exposure to HCV can anti-HCV be detected?</a:t>
            </a:r>
          </a:p>
          <a:p>
            <a:r>
              <a:rPr lang="en-US" dirty="0"/>
              <a:t>HCV infection can be detected by anti-HCV screening tests (enzyme immunoassay) 4–10 weeks after infection. </a:t>
            </a:r>
          </a:p>
          <a:p>
            <a:r>
              <a:rPr lang="en-US" dirty="0"/>
              <a:t>Anti-HCV can be detected in &gt;97% of persons by 6 months after exposure.</a:t>
            </a:r>
          </a:p>
          <a:p>
            <a:pPr marL="0" indent="0">
              <a:buNone/>
            </a:pPr>
            <a:r>
              <a:rPr lang="en-US" b="1" dirty="0"/>
              <a:t>How soon after exposure to HCV can HCV RNA be detected by PCR?</a:t>
            </a:r>
          </a:p>
          <a:p>
            <a:r>
              <a:rPr lang="en-US" dirty="0"/>
              <a:t>HCV RNA appears in blood and can be detected as early as 2–3 weeks after infection.</a:t>
            </a:r>
          </a:p>
          <a:p>
            <a:pPr marL="0" indent="0">
              <a:buNone/>
            </a:pPr>
            <a:r>
              <a:rPr lang="en-US" b="1" dirty="0"/>
              <a:t>Under what circumstances is a false-positive anti-HCV test result likely?</a:t>
            </a:r>
          </a:p>
          <a:p>
            <a:r>
              <a:rPr lang="en-US" dirty="0"/>
              <a:t>False-positive anti-HCV tests appear more often when persons at low risk for HCV infection (e.g., blood donors) are tested. </a:t>
            </a:r>
          </a:p>
          <a:p>
            <a:r>
              <a:rPr lang="en-US" dirty="0"/>
              <a:t>Therefore, it is important to follow-up all positive anti-HCV tests with an RNA test to establish current infection.</a:t>
            </a:r>
          </a:p>
          <a:p>
            <a:pPr marL="0" indent="0">
              <a:buNone/>
            </a:pPr>
            <a:r>
              <a:rPr lang="en-US" b="1" dirty="0"/>
              <a:t>Under what circumstances might a false-negative anti-HCV test happen?</a:t>
            </a:r>
          </a:p>
          <a:p>
            <a:r>
              <a:rPr lang="en-US" dirty="0"/>
              <a:t>Persons with early HCV infection might not yet have developed antibody levels high enough that the test can measure. </a:t>
            </a:r>
          </a:p>
          <a:p>
            <a:r>
              <a:rPr lang="en-US" dirty="0"/>
              <a:t>In addition, some persons might lack the (immune) response necessary for the test to work well. </a:t>
            </a:r>
          </a:p>
          <a:p>
            <a:r>
              <a:rPr lang="en-US" dirty="0"/>
              <a:t>In these persons, further testing such as PCR for HCV RNA may be considered.</a:t>
            </a:r>
          </a:p>
          <a:p>
            <a:pPr marL="0" indent="0">
              <a:buNone/>
            </a:pPr>
            <a:endParaRPr lang="en-US" dirty="0"/>
          </a:p>
          <a:p>
            <a:pPr marL="0" indent="0">
              <a:buNone/>
            </a:pPr>
            <a:endParaRPr lang="en-US" dirty="0"/>
          </a:p>
          <a:p>
            <a:pPr marL="0" indent="0">
              <a:buNone/>
            </a:pPr>
            <a:endParaRPr lang="en-US" dirty="0"/>
          </a:p>
          <a:p>
            <a:pPr marL="0" indent="0">
              <a:buNone/>
            </a:pPr>
            <a:endParaRPr lang="en-US" dirty="0">
              <a:effectLst/>
            </a:endParaRPr>
          </a:p>
        </p:txBody>
      </p: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4232" y="269354"/>
            <a:ext cx="1760110" cy="1973578"/>
          </a:xfrm>
          <a:prstGeom prst="rect">
            <a:avLst/>
          </a:prstGeom>
        </p:spPr>
      </p:pic>
      <p:sp>
        <p:nvSpPr>
          <p:cNvPr id="7" name="Content Placeholder 3"/>
          <p:cNvSpPr>
            <a:spLocks noGrp="1"/>
          </p:cNvSpPr>
          <p:nvPr>
            <p:ph sz="half" idx="1"/>
          </p:nvPr>
        </p:nvSpPr>
        <p:spPr>
          <a:xfrm>
            <a:off x="838201" y="2253817"/>
            <a:ext cx="2188028" cy="3934031"/>
          </a:xfrm>
        </p:spPr>
        <p:txBody>
          <a:bodyPr>
            <a:normAutofit/>
          </a:bodyPr>
          <a:lstStyle/>
          <a:p>
            <a:pPr marL="0" indent="0">
              <a:buNone/>
            </a:pPr>
            <a:r>
              <a:rPr lang="en-US" sz="1700" dirty="0"/>
              <a:t>Resource: Centers for Disease Control and Prevention</a:t>
            </a:r>
          </a:p>
          <a:p>
            <a:pPr marL="0" indent="0">
              <a:buNone/>
            </a:pPr>
            <a:r>
              <a:rPr lang="en-US" sz="1700" dirty="0"/>
              <a:t>https://www.cdc.gov/hepatitis/hcv/hcvfaq.htm#section1</a:t>
            </a:r>
          </a:p>
        </p:txBody>
      </p:sp>
    </p:spTree>
    <p:extLst>
      <p:ext uri="{BB962C8B-B14F-4D97-AF65-F5344CB8AC3E}">
        <p14:creationId xmlns:p14="http://schemas.microsoft.com/office/powerpoint/2010/main" val="4152683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425124" y="365125"/>
            <a:ext cx="7928675" cy="1325563"/>
          </a:xfrm>
        </p:spPr>
        <p:txBody>
          <a:bodyPr/>
          <a:lstStyle/>
          <a:p>
            <a:pPr algn="ctr"/>
            <a:r>
              <a:rPr lang="en-US" dirty="0"/>
              <a:t>Curriculum Development Team and Faculty (2016-2018)</a:t>
            </a:r>
          </a:p>
        </p:txBody>
      </p:sp>
      <p:sp>
        <p:nvSpPr>
          <p:cNvPr id="2" name="Content Placeholder 1">
            <a:extLst>
              <a:ext uri="{FF2B5EF4-FFF2-40B4-BE49-F238E27FC236}">
                <a16:creationId xmlns:a16="http://schemas.microsoft.com/office/drawing/2014/main" id="{67932E48-940D-4374-A2E5-47EC1D82C3D0}"/>
              </a:ext>
            </a:extLst>
          </p:cNvPr>
          <p:cNvSpPr>
            <a:spLocks noGrp="1"/>
          </p:cNvSpPr>
          <p:nvPr>
            <p:ph sz="half" idx="1"/>
          </p:nvPr>
        </p:nvSpPr>
        <p:spPr>
          <a:xfrm>
            <a:off x="838200" y="2242931"/>
            <a:ext cx="5181600" cy="3934031"/>
          </a:xfrm>
        </p:spPr>
        <p:txBody>
          <a:bodyPr>
            <a:normAutofit fontScale="62500" lnSpcReduction="20000"/>
          </a:bodyPr>
          <a:lstStyle/>
          <a:p>
            <a:r>
              <a:rPr lang="en-US" dirty="0"/>
              <a:t>Dr. Richard Andrews, M.D., M.PH.</a:t>
            </a:r>
          </a:p>
          <a:p>
            <a:pPr lvl="1"/>
            <a:r>
              <a:rPr lang="en-US" dirty="0"/>
              <a:t>Co-Chair, National Task Force on Hepatitis B Focus on APIA (2016-present)</a:t>
            </a:r>
          </a:p>
          <a:p>
            <a:pPr lvl="1"/>
            <a:r>
              <a:rPr lang="en-US" dirty="0"/>
              <a:t>Southwestern Regional Director, National Task Force on Hepatitis B Focus on APIA (2015-2016)</a:t>
            </a:r>
          </a:p>
          <a:p>
            <a:pPr lvl="1"/>
            <a:r>
              <a:rPr lang="en-US" dirty="0"/>
              <a:t>Director, Research &amp; Viral Hepatitis, HOPE Clinic</a:t>
            </a:r>
          </a:p>
          <a:p>
            <a:r>
              <a:rPr lang="en-US" dirty="0"/>
              <a:t>Dr. Moon Chen, Ph.D., M.PH.</a:t>
            </a:r>
          </a:p>
          <a:p>
            <a:pPr lvl="1"/>
            <a:r>
              <a:rPr lang="en-US" dirty="0"/>
              <a:t>Co-founder and Advisor, National Task Force on Hepatitis B Focus on APIA</a:t>
            </a:r>
          </a:p>
          <a:p>
            <a:pPr lvl="1"/>
            <a:r>
              <a:rPr lang="en-US" dirty="0"/>
              <a:t>Associate Director, Population Research and Cancer Disparities, UC Davis Comprehensive Cancer Center</a:t>
            </a:r>
          </a:p>
          <a:p>
            <a:r>
              <a:rPr lang="en-US" dirty="0"/>
              <a:t>Dr. Doan Dao, M.D. </a:t>
            </a:r>
          </a:p>
          <a:p>
            <a:pPr lvl="1"/>
            <a:r>
              <a:rPr lang="en-US" dirty="0"/>
              <a:t>Co-Char, National Task Force on Hepatitis B Focus on APIA (2014-2017)</a:t>
            </a:r>
          </a:p>
          <a:p>
            <a:pPr lvl="1"/>
            <a:r>
              <a:rPr lang="en-US" dirty="0"/>
              <a:t>Co-founder and President, Vietnam Viral Hepatitis Alliance (2014-present)</a:t>
            </a:r>
          </a:p>
        </p:txBody>
      </p:sp>
      <p:sp>
        <p:nvSpPr>
          <p:cNvPr id="3" name="Content Placeholder 2">
            <a:extLst>
              <a:ext uri="{FF2B5EF4-FFF2-40B4-BE49-F238E27FC236}">
                <a16:creationId xmlns:a16="http://schemas.microsoft.com/office/drawing/2014/main" id="{7EFE0DFB-2F01-4845-82BC-5CE2E9829315}"/>
              </a:ext>
            </a:extLst>
          </p:cNvPr>
          <p:cNvSpPr>
            <a:spLocks noGrp="1"/>
          </p:cNvSpPr>
          <p:nvPr>
            <p:ph sz="half" idx="2"/>
          </p:nvPr>
        </p:nvSpPr>
        <p:spPr>
          <a:xfrm>
            <a:off x="6172200" y="2242931"/>
            <a:ext cx="5410200" cy="4249944"/>
          </a:xfrm>
        </p:spPr>
        <p:txBody>
          <a:bodyPr>
            <a:normAutofit fontScale="62500" lnSpcReduction="20000"/>
          </a:bodyPr>
          <a:lstStyle/>
          <a:p>
            <a:r>
              <a:rPr lang="en-US" dirty="0"/>
              <a:t>Dr. Robert Gish, M.D., FAASLD </a:t>
            </a:r>
          </a:p>
          <a:p>
            <a:pPr lvl="1"/>
            <a:r>
              <a:rPr lang="en-US" dirty="0"/>
              <a:t>Advisor, National Task Force on Hepatitis B Focus on APIA</a:t>
            </a:r>
          </a:p>
          <a:p>
            <a:pPr lvl="1"/>
            <a:r>
              <a:rPr lang="en-US" dirty="0"/>
              <a:t>Adjunct Professor of Medicine, Stanford University, CA</a:t>
            </a:r>
          </a:p>
          <a:p>
            <a:pPr lvl="1"/>
            <a:r>
              <a:rPr lang="en-US" dirty="0"/>
              <a:t>Clinical Professor, Adjunct, Department of Medicine, University of Nevada in Las Vegas</a:t>
            </a:r>
          </a:p>
          <a:p>
            <a:r>
              <a:rPr lang="en-US" dirty="0"/>
              <a:t>Dr. Amy Shen Tang, M.D. </a:t>
            </a:r>
          </a:p>
          <a:p>
            <a:pPr lvl="1"/>
            <a:r>
              <a:rPr lang="en-US" dirty="0"/>
              <a:t>Co-Chair, National Task Force on Hepatitis B Focus on APIA (2018-present)</a:t>
            </a:r>
          </a:p>
          <a:p>
            <a:pPr lvl="1"/>
            <a:r>
              <a:rPr lang="en-US" dirty="0"/>
              <a:t>Northeastern Regional Director, National Task Force on Hepatitis B Focus on APIA (2016-2017)</a:t>
            </a:r>
          </a:p>
          <a:p>
            <a:pPr lvl="1"/>
            <a:r>
              <a:rPr lang="en-US" dirty="0"/>
              <a:t>Hepatitis B Program Director, Charles B Wang Community Health Center </a:t>
            </a:r>
          </a:p>
          <a:p>
            <a:r>
              <a:rPr lang="en-US" dirty="0"/>
              <a:t>Dr. Amy Trang, Ph.D., M.Ed. </a:t>
            </a:r>
          </a:p>
          <a:p>
            <a:pPr lvl="1"/>
            <a:r>
              <a:rPr lang="en-US" dirty="0"/>
              <a:t>Administrator, National Task Force on Hepatitis B Focus on APIA (2014-present)</a:t>
            </a:r>
          </a:p>
          <a:p>
            <a:pPr lvl="1"/>
            <a:r>
              <a:rPr lang="en-US" dirty="0"/>
              <a:t>Adjunct Faculty, University of Virginia – Curry School of Education, Social Foundations of Education Program</a:t>
            </a:r>
          </a:p>
          <a:p>
            <a:pPr lvl="1"/>
            <a:endParaRPr lang="en-US" dirty="0"/>
          </a:p>
          <a:p>
            <a:endParaRPr lang="en-US" dirty="0"/>
          </a:p>
        </p:txBody>
      </p: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4232" y="269354"/>
            <a:ext cx="1760110" cy="1973578"/>
          </a:xfrm>
          <a:prstGeom prst="rect">
            <a:avLst/>
          </a:prstGeom>
        </p:spPr>
      </p:pic>
    </p:spTree>
    <p:extLst>
      <p:ext uri="{BB962C8B-B14F-4D97-AF65-F5344CB8AC3E}">
        <p14:creationId xmlns:p14="http://schemas.microsoft.com/office/powerpoint/2010/main" val="41557019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775856" y="365125"/>
            <a:ext cx="8577943" cy="1325563"/>
          </a:xfrm>
        </p:spPr>
        <p:txBody>
          <a:bodyPr>
            <a:normAutofit/>
          </a:bodyPr>
          <a:lstStyle/>
          <a:p>
            <a:pPr algn="ctr"/>
            <a:r>
              <a:rPr lang="en-US" sz="4000" dirty="0"/>
              <a:t>HCV Testing FAQ (cont.)</a:t>
            </a:r>
          </a:p>
        </p:txBody>
      </p:sp>
      <p:sp>
        <p:nvSpPr>
          <p:cNvPr id="6" name="Content Placeholder 5"/>
          <p:cNvSpPr>
            <a:spLocks noGrp="1"/>
          </p:cNvSpPr>
          <p:nvPr>
            <p:ph sz="half" idx="2"/>
          </p:nvPr>
        </p:nvSpPr>
        <p:spPr>
          <a:xfrm>
            <a:off x="3254829" y="1690688"/>
            <a:ext cx="8098971" cy="5006203"/>
          </a:xfrm>
        </p:spPr>
        <p:txBody>
          <a:bodyPr>
            <a:normAutofit/>
          </a:bodyPr>
          <a:lstStyle/>
          <a:p>
            <a:pPr marL="0" indent="0">
              <a:buNone/>
            </a:pPr>
            <a:r>
              <a:rPr lang="en-US" sz="2000" b="1" dirty="0"/>
              <a:t>Can a patient have a normal liver enzyme (e.g.. ALT) level and still have chronic hepatitis C?</a:t>
            </a:r>
          </a:p>
          <a:p>
            <a:r>
              <a:rPr lang="en-US" sz="2000" dirty="0"/>
              <a:t>Yes. It is common for patients with chronic hepatitis C to have liver enzyme levels that go up and down, with periodic returns to normal or near normal levels. </a:t>
            </a:r>
          </a:p>
          <a:p>
            <a:r>
              <a:rPr lang="en-US" sz="2000" dirty="0"/>
              <a:t>Liver enzyme levels can remain normal for over a year despite chronic liver disease.</a:t>
            </a:r>
          </a:p>
          <a:p>
            <a:pPr marL="0" indent="0">
              <a:buNone/>
            </a:pPr>
            <a:r>
              <a:rPr lang="en-US" sz="2000" b="1" dirty="0"/>
              <a:t>What should be done for a patient with confirmed HCV infection?</a:t>
            </a:r>
          </a:p>
          <a:p>
            <a:r>
              <a:rPr lang="en-US" sz="2000" dirty="0"/>
              <a:t>HCV-positive persons should be evaluated (by referral or consultation, if appropriate) for presence of chronic liver disease, including assessment of liver function tests, evaluation for severity of liver disease and possible treatment, and determination of the need for Hepatitis A and Hepatitis B vaccination.</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effectLst/>
            </a:endParaRPr>
          </a:p>
        </p:txBody>
      </p: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4232" y="269354"/>
            <a:ext cx="1760110" cy="1973578"/>
          </a:xfrm>
          <a:prstGeom prst="rect">
            <a:avLst/>
          </a:prstGeom>
        </p:spPr>
      </p:pic>
      <p:sp>
        <p:nvSpPr>
          <p:cNvPr id="7" name="Content Placeholder 3"/>
          <p:cNvSpPr>
            <a:spLocks noGrp="1"/>
          </p:cNvSpPr>
          <p:nvPr>
            <p:ph sz="half" idx="1"/>
          </p:nvPr>
        </p:nvSpPr>
        <p:spPr>
          <a:xfrm>
            <a:off x="838201" y="2253817"/>
            <a:ext cx="2188028" cy="3934031"/>
          </a:xfrm>
        </p:spPr>
        <p:txBody>
          <a:bodyPr>
            <a:normAutofit/>
          </a:bodyPr>
          <a:lstStyle/>
          <a:p>
            <a:pPr marL="0" indent="0">
              <a:buNone/>
            </a:pPr>
            <a:r>
              <a:rPr lang="en-US" sz="1700" dirty="0"/>
              <a:t>Resource: Centers for Disease Control and Prevention</a:t>
            </a:r>
          </a:p>
          <a:p>
            <a:pPr marL="0" indent="0">
              <a:buNone/>
            </a:pPr>
            <a:r>
              <a:rPr lang="en-US" sz="1700" dirty="0"/>
              <a:t>https://www.cdc.gov/hepatitis/hcv/hcvfaq.htm#section1</a:t>
            </a:r>
          </a:p>
        </p:txBody>
      </p:sp>
    </p:spTree>
    <p:extLst>
      <p:ext uri="{BB962C8B-B14F-4D97-AF65-F5344CB8AC3E}">
        <p14:creationId xmlns:p14="http://schemas.microsoft.com/office/powerpoint/2010/main" val="35921120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775856" y="365125"/>
            <a:ext cx="8877168" cy="1325563"/>
          </a:xfrm>
        </p:spPr>
        <p:txBody>
          <a:bodyPr>
            <a:normAutofit fontScale="90000"/>
          </a:bodyPr>
          <a:lstStyle/>
          <a:p>
            <a:pPr algn="ctr"/>
            <a:r>
              <a:rPr lang="en-US" sz="4000" dirty="0"/>
              <a:t>When might a specialist be consulted in the management of HCV-infected persons?</a:t>
            </a:r>
          </a:p>
        </p:txBody>
      </p:sp>
      <p:sp>
        <p:nvSpPr>
          <p:cNvPr id="6" name="Content Placeholder 5"/>
          <p:cNvSpPr>
            <a:spLocks noGrp="1"/>
          </p:cNvSpPr>
          <p:nvPr>
            <p:ph sz="half" idx="2"/>
          </p:nvPr>
        </p:nvSpPr>
        <p:spPr>
          <a:xfrm>
            <a:off x="3254829" y="1690689"/>
            <a:ext cx="8098971" cy="3031214"/>
          </a:xfrm>
        </p:spPr>
        <p:txBody>
          <a:bodyPr>
            <a:normAutofit lnSpcReduction="10000"/>
          </a:bodyPr>
          <a:lstStyle/>
          <a:p>
            <a:r>
              <a:rPr lang="en-US" dirty="0"/>
              <a:t>CDC suggests that any provider who manages a person with hepatitis C should be knowledgeable and current on all aspects of the care of a person with hepatitis C; this can include some internal medicine and family practice physicians as well as specialists such as infectious disease physicians, gastroenterologists, NP, PA or pharmacists or hepatologists.</a:t>
            </a:r>
          </a:p>
          <a:p>
            <a:endParaRPr lang="en-US" dirty="0"/>
          </a:p>
          <a:p>
            <a:endParaRPr lang="en-US" dirty="0">
              <a:effectLst/>
            </a:endParaRPr>
          </a:p>
        </p:txBody>
      </p: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4232" y="269354"/>
            <a:ext cx="1760110" cy="1973578"/>
          </a:xfrm>
          <a:prstGeom prst="rect">
            <a:avLst/>
          </a:prstGeom>
        </p:spPr>
      </p:pic>
      <p:sp>
        <p:nvSpPr>
          <p:cNvPr id="7" name="Content Placeholder 3"/>
          <p:cNvSpPr>
            <a:spLocks noGrp="1"/>
          </p:cNvSpPr>
          <p:nvPr>
            <p:ph sz="half" idx="1"/>
          </p:nvPr>
        </p:nvSpPr>
        <p:spPr>
          <a:xfrm>
            <a:off x="838201" y="2253817"/>
            <a:ext cx="2188028" cy="2275605"/>
          </a:xfrm>
        </p:spPr>
        <p:txBody>
          <a:bodyPr>
            <a:normAutofit/>
          </a:bodyPr>
          <a:lstStyle/>
          <a:p>
            <a:pPr marL="0" indent="0">
              <a:buNone/>
            </a:pPr>
            <a:r>
              <a:rPr lang="en-US" sz="1700" dirty="0"/>
              <a:t>Resource: Centers for Disease Control and Prevention</a:t>
            </a:r>
          </a:p>
          <a:p>
            <a:pPr marL="0" indent="0">
              <a:buNone/>
            </a:pPr>
            <a:r>
              <a:rPr lang="en-US" sz="1700" dirty="0"/>
              <a:t>https://www.cdc.gov/hepatitis/hcv/hcvfaq.htm#section1</a:t>
            </a:r>
          </a:p>
        </p:txBody>
      </p:sp>
      <p:sp>
        <p:nvSpPr>
          <p:cNvPr id="2" name="TextBox 1"/>
          <p:cNvSpPr txBox="1"/>
          <p:nvPr/>
        </p:nvSpPr>
        <p:spPr>
          <a:xfrm>
            <a:off x="834232" y="5081666"/>
            <a:ext cx="10818792" cy="1384995"/>
          </a:xfrm>
          <a:prstGeom prst="rect">
            <a:avLst/>
          </a:prstGeom>
          <a:noFill/>
        </p:spPr>
        <p:txBody>
          <a:bodyPr wrap="square" rtlCol="0">
            <a:spAutoFit/>
          </a:bodyPr>
          <a:lstStyle/>
          <a:p>
            <a:r>
              <a:rPr lang="en-US" sz="2800" i="1" dirty="0"/>
              <a:t>The Task Force is suggesting that Midlevel providers (NP/PA) can also serve as appropriate clinicians for this care when they have been trained in the use of  a suitable protocol, and have access to physician input.</a:t>
            </a:r>
          </a:p>
        </p:txBody>
      </p:sp>
    </p:spTree>
    <p:extLst>
      <p:ext uri="{BB962C8B-B14F-4D97-AF65-F5344CB8AC3E}">
        <p14:creationId xmlns:p14="http://schemas.microsoft.com/office/powerpoint/2010/main" val="3989764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775856" y="365125"/>
            <a:ext cx="9200554" cy="1325563"/>
          </a:xfrm>
        </p:spPr>
        <p:txBody>
          <a:bodyPr>
            <a:normAutofit/>
          </a:bodyPr>
          <a:lstStyle/>
          <a:p>
            <a:pPr algn="ctr"/>
            <a:r>
              <a:rPr lang="en-US" sz="4000" dirty="0"/>
              <a:t>What is the treatment for acute hepatitis C?</a:t>
            </a:r>
          </a:p>
        </p:txBody>
      </p:sp>
      <p:sp>
        <p:nvSpPr>
          <p:cNvPr id="6" name="Content Placeholder 5"/>
          <p:cNvSpPr>
            <a:spLocks noGrp="1"/>
          </p:cNvSpPr>
          <p:nvPr>
            <p:ph sz="half" idx="2"/>
          </p:nvPr>
        </p:nvSpPr>
        <p:spPr>
          <a:xfrm>
            <a:off x="3254829" y="1690688"/>
            <a:ext cx="8098971" cy="3784561"/>
          </a:xfrm>
        </p:spPr>
        <p:txBody>
          <a:bodyPr>
            <a:normAutofit lnSpcReduction="10000"/>
          </a:bodyPr>
          <a:lstStyle/>
          <a:p>
            <a:r>
              <a:rPr lang="en-US" dirty="0"/>
              <a:t>Treatment for acute hepatitis C is similar to treatment for chronic hepatitis C. This issue was addressed in the </a:t>
            </a:r>
            <a:r>
              <a:rPr lang="en-US" dirty="0">
                <a:hlinkClick r:id="rId2"/>
              </a:rPr>
              <a:t>2009 AASLD Practice Guidance</a:t>
            </a:r>
            <a:r>
              <a:rPr lang="en-US" dirty="0"/>
              <a:t>, the response rate to treatment in acute infection </a:t>
            </a:r>
            <a:r>
              <a:rPr lang="en-US"/>
              <a:t>is very high</a:t>
            </a:r>
            <a:r>
              <a:rPr lang="en-US" dirty="0"/>
              <a:t>. However, the optimal treatment regimen and when it should be initiated remains uncertain.</a:t>
            </a:r>
          </a:p>
          <a:p>
            <a:endParaRPr lang="en-US" dirty="0">
              <a:effectLst/>
            </a:endParaRPr>
          </a:p>
          <a:p>
            <a:r>
              <a:rPr lang="en-US" dirty="0"/>
              <a:t>2009 AASLD Practice Guidelines can be found at: http://www.aasld.org/publications/practice-guidelines-0</a:t>
            </a:r>
            <a:endParaRPr lang="en-US" dirty="0">
              <a:effectLst/>
            </a:endParaRPr>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4232" y="269354"/>
            <a:ext cx="1760110" cy="1973578"/>
          </a:xfrm>
          <a:prstGeom prst="rect">
            <a:avLst/>
          </a:prstGeom>
        </p:spPr>
      </p:pic>
      <p:sp>
        <p:nvSpPr>
          <p:cNvPr id="7" name="Content Placeholder 3"/>
          <p:cNvSpPr>
            <a:spLocks noGrp="1"/>
          </p:cNvSpPr>
          <p:nvPr>
            <p:ph sz="half" idx="1"/>
          </p:nvPr>
        </p:nvSpPr>
        <p:spPr>
          <a:xfrm>
            <a:off x="838201" y="2253817"/>
            <a:ext cx="2188028" cy="3934031"/>
          </a:xfrm>
        </p:spPr>
        <p:txBody>
          <a:bodyPr>
            <a:normAutofit lnSpcReduction="10000"/>
          </a:bodyPr>
          <a:lstStyle/>
          <a:p>
            <a:pPr marL="0" indent="0">
              <a:buNone/>
            </a:pPr>
            <a:r>
              <a:rPr lang="en-US" sz="1700" dirty="0"/>
              <a:t>Resource: Centers for Disease Control and Prevention</a:t>
            </a:r>
          </a:p>
          <a:p>
            <a:pPr marL="0" indent="0">
              <a:buNone/>
            </a:pPr>
            <a:r>
              <a:rPr lang="en-US" sz="1700" dirty="0"/>
              <a:t>https://www.cdc.gov/hepatitis/hcv/hcvfaq.htm#section1</a:t>
            </a:r>
          </a:p>
        </p:txBody>
      </p:sp>
    </p:spTree>
    <p:extLst>
      <p:ext uri="{BB962C8B-B14F-4D97-AF65-F5344CB8AC3E}">
        <p14:creationId xmlns:p14="http://schemas.microsoft.com/office/powerpoint/2010/main" val="40443520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594342" y="365125"/>
            <a:ext cx="9597658" cy="1325563"/>
          </a:xfrm>
        </p:spPr>
        <p:txBody>
          <a:bodyPr>
            <a:normAutofit/>
          </a:bodyPr>
          <a:lstStyle/>
          <a:p>
            <a:pPr algn="ctr"/>
            <a:r>
              <a:rPr lang="en-US" sz="4000" dirty="0"/>
              <a:t>What is the treatment for chronic hepatitis C?</a:t>
            </a:r>
          </a:p>
        </p:txBody>
      </p:sp>
      <p:sp>
        <p:nvSpPr>
          <p:cNvPr id="6" name="Content Placeholder 5"/>
          <p:cNvSpPr>
            <a:spLocks noGrp="1"/>
          </p:cNvSpPr>
          <p:nvPr>
            <p:ph sz="half" idx="2"/>
          </p:nvPr>
        </p:nvSpPr>
        <p:spPr>
          <a:xfrm>
            <a:off x="3254829" y="1690687"/>
            <a:ext cx="8702709" cy="5026635"/>
          </a:xfrm>
        </p:spPr>
        <p:txBody>
          <a:bodyPr>
            <a:normAutofit lnSpcReduction="10000"/>
          </a:bodyPr>
          <a:lstStyle/>
          <a:p>
            <a:pPr>
              <a:lnSpc>
                <a:spcPct val="120000"/>
              </a:lnSpc>
            </a:pPr>
            <a:r>
              <a:rPr lang="en-US" sz="2000" dirty="0"/>
              <a:t>The treatment for hepatitis C virus (HCV) infection has evolved substantially since the introduction of highly effective HCV protease inhibitor therapies in 2011. Since that time new drugs with different mechanisms of action have become and continue to become available. For a complete list of currently approved FDA therapies to treat hepatitis C, please visit </a:t>
            </a:r>
            <a:r>
              <a:rPr lang="en-US" sz="2000" dirty="0">
                <a:hlinkClick r:id="rId2"/>
              </a:rPr>
              <a:t>http://www.hepatitisc.uw.edu/page/treatment/drugs</a:t>
            </a:r>
            <a:r>
              <a:rPr lang="en-US" sz="2000" dirty="0"/>
              <a:t>.</a:t>
            </a:r>
          </a:p>
          <a:p>
            <a:pPr>
              <a:lnSpc>
                <a:spcPct val="120000"/>
              </a:lnSpc>
            </a:pPr>
            <a:endParaRPr lang="en-US" sz="2000" dirty="0"/>
          </a:p>
          <a:p>
            <a:pPr>
              <a:lnSpc>
                <a:spcPct val="120000"/>
              </a:lnSpc>
            </a:pPr>
            <a:r>
              <a:rPr lang="en-US" sz="2000" dirty="0"/>
              <a:t>To provide healthcare professionals with timely guidance as new therapies are available and integrated into HCV regimens, the Infectious Diseases Society of America (IDSA) and American Association for the Study of Liver Diseases (AASLD), in collaboration with the International Antiviral Society–USA (IAS–USA), developed evidence-based, expert-developed recommendations for hepatitis C management: </a:t>
            </a:r>
            <a:r>
              <a:rPr lang="en-US" sz="2000" dirty="0">
                <a:hlinkClick r:id="rId3"/>
              </a:rPr>
              <a:t>http://www.hcvguidelines.org</a:t>
            </a:r>
            <a:r>
              <a:rPr lang="en-US" sz="2000" dirty="0"/>
              <a:t>.</a:t>
            </a:r>
            <a:endParaRPr lang="en-US" sz="2000" dirty="0">
              <a:effectLst/>
            </a:endParaRPr>
          </a:p>
        </p:txBody>
      </p:sp>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4232" y="269354"/>
            <a:ext cx="1760110" cy="1973578"/>
          </a:xfrm>
          <a:prstGeom prst="rect">
            <a:avLst/>
          </a:prstGeom>
        </p:spPr>
      </p:pic>
      <p:sp>
        <p:nvSpPr>
          <p:cNvPr id="7" name="Content Placeholder 3"/>
          <p:cNvSpPr>
            <a:spLocks noGrp="1"/>
          </p:cNvSpPr>
          <p:nvPr>
            <p:ph sz="half" idx="1"/>
          </p:nvPr>
        </p:nvSpPr>
        <p:spPr>
          <a:xfrm>
            <a:off x="838201" y="2253817"/>
            <a:ext cx="2188028" cy="3934031"/>
          </a:xfrm>
        </p:spPr>
        <p:txBody>
          <a:bodyPr>
            <a:normAutofit/>
          </a:bodyPr>
          <a:lstStyle/>
          <a:p>
            <a:pPr marL="0" indent="0">
              <a:buNone/>
            </a:pPr>
            <a:r>
              <a:rPr lang="en-US" sz="1700" dirty="0"/>
              <a:t>Resource: Centers for Disease Control and Prevention</a:t>
            </a:r>
          </a:p>
          <a:p>
            <a:pPr marL="0" indent="0">
              <a:buNone/>
            </a:pPr>
            <a:r>
              <a:rPr lang="en-US" sz="1700" dirty="0"/>
              <a:t>https://www.cdc.gov/hepatitis/hcv/hcvfaq.htm#section1</a:t>
            </a:r>
          </a:p>
        </p:txBody>
      </p:sp>
    </p:spTree>
    <p:extLst>
      <p:ext uri="{BB962C8B-B14F-4D97-AF65-F5344CB8AC3E}">
        <p14:creationId xmlns:p14="http://schemas.microsoft.com/office/powerpoint/2010/main" val="25785777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26229" y="127000"/>
            <a:ext cx="9165771" cy="1325563"/>
          </a:xfrm>
        </p:spPr>
        <p:txBody>
          <a:bodyPr>
            <a:normAutofit/>
          </a:bodyPr>
          <a:lstStyle/>
          <a:p>
            <a:pPr algn="ctr"/>
            <a:r>
              <a:rPr lang="en-US" sz="4000" dirty="0"/>
              <a:t>What topics should be discussed with patients who have HCV infection?</a:t>
            </a:r>
          </a:p>
        </p:txBody>
      </p:sp>
      <p:sp>
        <p:nvSpPr>
          <p:cNvPr id="6" name="Content Placeholder 5"/>
          <p:cNvSpPr>
            <a:spLocks noGrp="1"/>
          </p:cNvSpPr>
          <p:nvPr>
            <p:ph sz="half" idx="2"/>
          </p:nvPr>
        </p:nvSpPr>
        <p:spPr>
          <a:xfrm>
            <a:off x="3245031" y="1452563"/>
            <a:ext cx="8728165" cy="5040312"/>
          </a:xfrm>
        </p:spPr>
        <p:txBody>
          <a:bodyPr>
            <a:noAutofit/>
          </a:bodyPr>
          <a:lstStyle/>
          <a:p>
            <a:r>
              <a:rPr lang="en-US" sz="1800" dirty="0"/>
              <a:t>Patients should be informed about the low, but present risk for transmission with sex partners.</a:t>
            </a:r>
          </a:p>
          <a:p>
            <a:r>
              <a:rPr lang="en-US" sz="1800" dirty="0"/>
              <a:t>Sharing personal items that might have blood on them, such as toothbrushes or razors, can pose a risk to others.</a:t>
            </a:r>
          </a:p>
          <a:p>
            <a:r>
              <a:rPr lang="en-US" sz="1800" dirty="0"/>
              <a:t>Cuts and sores on the skin should be covered to keep from spreading infectious blood or secretions.</a:t>
            </a:r>
          </a:p>
          <a:p>
            <a:r>
              <a:rPr lang="en-US" sz="1800" dirty="0"/>
              <a:t>Donating blood, organs, tissue, or semen can spread HCV to others.</a:t>
            </a:r>
          </a:p>
          <a:p>
            <a:r>
              <a:rPr lang="en-US" sz="1800" dirty="0"/>
              <a:t>HCV is not spread by sneezing, hugging, holding hands, coughing, sharing eating utensils or drinking glasses, or through food or water.</a:t>
            </a:r>
          </a:p>
          <a:p>
            <a:r>
              <a:rPr lang="en-US" sz="1800" dirty="0"/>
              <a:t>Patients may benefit from joining a support group.</a:t>
            </a:r>
          </a:p>
          <a:p>
            <a:r>
              <a:rPr lang="en-US" sz="1800" dirty="0"/>
              <a:t>HCV-positive persons should be advised to stop all alcohol intake because it can accelerate cirrhosis and end-stage liver disease.</a:t>
            </a:r>
          </a:p>
          <a:p>
            <a:r>
              <a:rPr lang="en-US" sz="1800" dirty="0"/>
              <a:t>Viral hepatitis patients should also check with a health professional before taking any new prescription pills, over-the counter drugs (such as non-aspirin pain relievers), or supplements, as these can potentially damage the liver.</a:t>
            </a:r>
          </a:p>
          <a:p>
            <a:r>
              <a:rPr lang="en-US" sz="1800" dirty="0"/>
              <a:t>Patients who have or used to have HCV should seek to achieve and maintain a healthy weight BMI of 24.</a:t>
            </a:r>
          </a:p>
        </p:txBody>
      </p: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4232" y="269354"/>
            <a:ext cx="1760110" cy="1973578"/>
          </a:xfrm>
          <a:prstGeom prst="rect">
            <a:avLst/>
          </a:prstGeom>
        </p:spPr>
      </p:pic>
      <p:sp>
        <p:nvSpPr>
          <p:cNvPr id="7" name="Content Placeholder 3"/>
          <p:cNvSpPr>
            <a:spLocks noGrp="1"/>
          </p:cNvSpPr>
          <p:nvPr>
            <p:ph sz="half" idx="1"/>
          </p:nvPr>
        </p:nvSpPr>
        <p:spPr>
          <a:xfrm>
            <a:off x="838201" y="2253817"/>
            <a:ext cx="2188028" cy="3934031"/>
          </a:xfrm>
        </p:spPr>
        <p:txBody>
          <a:bodyPr>
            <a:normAutofit/>
          </a:bodyPr>
          <a:lstStyle/>
          <a:p>
            <a:pPr marL="0" indent="0">
              <a:buNone/>
            </a:pPr>
            <a:r>
              <a:rPr lang="en-US" sz="1700" dirty="0"/>
              <a:t>Resource: Centers for Disease Control and Prevention</a:t>
            </a:r>
          </a:p>
          <a:p>
            <a:pPr marL="0" indent="0">
              <a:buNone/>
            </a:pPr>
            <a:r>
              <a:rPr lang="en-US" sz="1700" dirty="0"/>
              <a:t>https://www.cdc.gov/hepatitis/hcv/hcvfaq.htm#section1</a:t>
            </a:r>
          </a:p>
        </p:txBody>
      </p:sp>
    </p:spTree>
    <p:extLst>
      <p:ext uri="{BB962C8B-B14F-4D97-AF65-F5344CB8AC3E}">
        <p14:creationId xmlns:p14="http://schemas.microsoft.com/office/powerpoint/2010/main" val="33228917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594342" y="365125"/>
            <a:ext cx="9597658" cy="1325563"/>
          </a:xfrm>
        </p:spPr>
        <p:txBody>
          <a:bodyPr>
            <a:normAutofit fontScale="90000"/>
          </a:bodyPr>
          <a:lstStyle/>
          <a:p>
            <a:pPr algn="ctr"/>
            <a:r>
              <a:rPr lang="en-US" sz="4000" dirty="0"/>
              <a:t>Should HCV-infected persons be restricted from working in certain occupations or settings?</a:t>
            </a:r>
          </a:p>
        </p:txBody>
      </p:sp>
      <p:sp>
        <p:nvSpPr>
          <p:cNvPr id="6" name="Content Placeholder 5"/>
          <p:cNvSpPr>
            <a:spLocks noGrp="1"/>
          </p:cNvSpPr>
          <p:nvPr>
            <p:ph sz="half" idx="2"/>
          </p:nvPr>
        </p:nvSpPr>
        <p:spPr>
          <a:xfrm>
            <a:off x="3254829" y="1690688"/>
            <a:ext cx="8098971" cy="5040312"/>
          </a:xfrm>
        </p:spPr>
        <p:txBody>
          <a:bodyPr>
            <a:normAutofit/>
          </a:bodyPr>
          <a:lstStyle/>
          <a:p>
            <a:r>
              <a:rPr lang="en-US" sz="3200" dirty="0"/>
              <a:t>CDC’s recommendations for prevention and control of HCV infection specify that persons should not be excluded from work, school, play, child care, or other settings on the basis of their HCV infection status.</a:t>
            </a:r>
          </a:p>
          <a:p>
            <a:pPr marL="457200" lvl="1" indent="0">
              <a:buNone/>
            </a:pPr>
            <a:r>
              <a:rPr lang="en-US" dirty="0">
                <a:hlinkClick r:id="rId2"/>
              </a:rPr>
              <a:t>(https://www.cdc.gov/mmwr/preview/mmwrhtml/00055154.htm)</a:t>
            </a:r>
            <a:r>
              <a:rPr lang="en-US" dirty="0"/>
              <a:t> </a:t>
            </a:r>
            <a:endParaRPr lang="en-US" sz="3600" dirty="0"/>
          </a:p>
          <a:p>
            <a:r>
              <a:rPr lang="en-US" sz="3200" dirty="0"/>
              <a:t>There is no evidence of HCV transmission from food handlers, teachers, or other service providers in the absence of blood-to-blood contact.</a:t>
            </a:r>
            <a:endParaRPr lang="en-US" sz="3200" dirty="0">
              <a:effectLst/>
            </a:endParaRPr>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4232" y="269354"/>
            <a:ext cx="1760110" cy="1973578"/>
          </a:xfrm>
          <a:prstGeom prst="rect">
            <a:avLst/>
          </a:prstGeom>
        </p:spPr>
      </p:pic>
      <p:sp>
        <p:nvSpPr>
          <p:cNvPr id="7" name="Content Placeholder 3"/>
          <p:cNvSpPr>
            <a:spLocks noGrp="1"/>
          </p:cNvSpPr>
          <p:nvPr>
            <p:ph sz="half" idx="1"/>
          </p:nvPr>
        </p:nvSpPr>
        <p:spPr>
          <a:xfrm>
            <a:off x="838201" y="2253817"/>
            <a:ext cx="2188028" cy="3934031"/>
          </a:xfrm>
        </p:spPr>
        <p:txBody>
          <a:bodyPr>
            <a:normAutofit/>
          </a:bodyPr>
          <a:lstStyle/>
          <a:p>
            <a:pPr marL="0" indent="0">
              <a:buNone/>
            </a:pPr>
            <a:r>
              <a:rPr lang="en-US" sz="1700" dirty="0"/>
              <a:t>Resource: Centers for Disease Control and Prevention</a:t>
            </a:r>
          </a:p>
          <a:p>
            <a:pPr marL="0" indent="0">
              <a:buNone/>
            </a:pPr>
            <a:r>
              <a:rPr lang="en-US" sz="1700" dirty="0"/>
              <a:t>https://www.cdc.gov/hepatitis/hcv/hcvfaq.htm#section1</a:t>
            </a:r>
          </a:p>
        </p:txBody>
      </p:sp>
    </p:spTree>
    <p:extLst>
      <p:ext uri="{BB962C8B-B14F-4D97-AF65-F5344CB8AC3E}">
        <p14:creationId xmlns:p14="http://schemas.microsoft.com/office/powerpoint/2010/main" val="40667988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594342" y="365125"/>
            <a:ext cx="9597658" cy="1325563"/>
          </a:xfrm>
        </p:spPr>
        <p:txBody>
          <a:bodyPr>
            <a:normAutofit fontScale="90000"/>
          </a:bodyPr>
          <a:lstStyle/>
          <a:p>
            <a:pPr algn="ctr"/>
            <a:r>
              <a:rPr lang="en-US" sz="4000" dirty="0"/>
              <a:t>What is the risk of HCV infection from a needle stick exposure to HCV-contaminated blood?</a:t>
            </a:r>
          </a:p>
        </p:txBody>
      </p:sp>
      <p:sp>
        <p:nvSpPr>
          <p:cNvPr id="6" name="Content Placeholder 5"/>
          <p:cNvSpPr>
            <a:spLocks noGrp="1"/>
          </p:cNvSpPr>
          <p:nvPr>
            <p:ph sz="half" idx="2"/>
          </p:nvPr>
        </p:nvSpPr>
        <p:spPr>
          <a:xfrm>
            <a:off x="3254829" y="1690688"/>
            <a:ext cx="8098971" cy="5040312"/>
          </a:xfrm>
        </p:spPr>
        <p:txBody>
          <a:bodyPr>
            <a:normAutofit fontScale="77500" lnSpcReduction="20000"/>
          </a:bodyPr>
          <a:lstStyle/>
          <a:p>
            <a:pPr>
              <a:lnSpc>
                <a:spcPct val="120000"/>
              </a:lnSpc>
            </a:pPr>
            <a:r>
              <a:rPr lang="en-US" dirty="0"/>
              <a:t>After a needle stick or sharps exposure to HCV-positive blood, the risk of HCV infection is approximately 1.8% (range: 0%–10%).</a:t>
            </a:r>
          </a:p>
          <a:p>
            <a:pPr>
              <a:lnSpc>
                <a:spcPct val="120000"/>
              </a:lnSpc>
            </a:pPr>
            <a:r>
              <a:rPr lang="en-US" dirty="0"/>
              <a:t>Although a few cases of HCV transmission via blood splash to the eye have been reported, the risk for such transmission is expected to be very low. Avoiding occupational exposure to blood is the primary way to prevent transmission of blood borne illnesses among health care personnel. All health care personnel should adhere to Standard Precautions. </a:t>
            </a:r>
            <a:r>
              <a:rPr lang="en-US" sz="2200" dirty="0">
                <a:hlinkClick r:id="rId2"/>
              </a:rPr>
              <a:t>(https://www.cdc.gov/mmwr/preview/mmwrhtml/00055154.htm)</a:t>
            </a:r>
            <a:r>
              <a:rPr lang="en-US" dirty="0"/>
              <a:t> </a:t>
            </a:r>
          </a:p>
          <a:p>
            <a:pPr>
              <a:lnSpc>
                <a:spcPct val="120000"/>
              </a:lnSpc>
            </a:pPr>
            <a:r>
              <a:rPr lang="en-US" dirty="0"/>
              <a:t>Depending on the medical procedure involved, Standard Precautions may include the appropriate use of personal protective equipment (e.g., gloves, masks, and protective eyewear).</a:t>
            </a:r>
            <a:endParaRPr lang="en-US" dirty="0">
              <a:effectLst/>
            </a:endParaRPr>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4232" y="269354"/>
            <a:ext cx="1760110" cy="1973578"/>
          </a:xfrm>
          <a:prstGeom prst="rect">
            <a:avLst/>
          </a:prstGeom>
        </p:spPr>
      </p:pic>
      <p:sp>
        <p:nvSpPr>
          <p:cNvPr id="7" name="Content Placeholder 3"/>
          <p:cNvSpPr>
            <a:spLocks noGrp="1"/>
          </p:cNvSpPr>
          <p:nvPr>
            <p:ph sz="half" idx="1"/>
          </p:nvPr>
        </p:nvSpPr>
        <p:spPr>
          <a:xfrm>
            <a:off x="838201" y="2253817"/>
            <a:ext cx="2188028" cy="3934031"/>
          </a:xfrm>
        </p:spPr>
        <p:txBody>
          <a:bodyPr>
            <a:normAutofit/>
          </a:bodyPr>
          <a:lstStyle/>
          <a:p>
            <a:pPr marL="0" indent="0">
              <a:buNone/>
            </a:pPr>
            <a:r>
              <a:rPr lang="en-US" sz="1700" dirty="0"/>
              <a:t>Resource: Centers for Disease Control and Prevention</a:t>
            </a:r>
          </a:p>
          <a:p>
            <a:pPr marL="0" indent="0">
              <a:buNone/>
            </a:pPr>
            <a:r>
              <a:rPr lang="en-US" sz="1700" dirty="0"/>
              <a:t>https://www.cdc.gov/hepatitis/hcv/hcvfaq.htm#section1</a:t>
            </a:r>
          </a:p>
        </p:txBody>
      </p:sp>
    </p:spTree>
    <p:extLst>
      <p:ext uri="{BB962C8B-B14F-4D97-AF65-F5344CB8AC3E}">
        <p14:creationId xmlns:p14="http://schemas.microsoft.com/office/powerpoint/2010/main" val="25031368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5745" y="138134"/>
            <a:ext cx="4995141" cy="64643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77446" y="138134"/>
            <a:ext cx="4995141" cy="6464300"/>
          </a:xfrm>
          <a:prstGeom prst="rect">
            <a:avLst/>
          </a:prstGeom>
        </p:spPr>
      </p:pic>
      <p:sp>
        <p:nvSpPr>
          <p:cNvPr id="7" name="TextBox 6"/>
          <p:cNvSpPr txBox="1"/>
          <p:nvPr/>
        </p:nvSpPr>
        <p:spPr>
          <a:xfrm>
            <a:off x="6815589" y="4454495"/>
            <a:ext cx="3918857" cy="1200329"/>
          </a:xfrm>
          <a:prstGeom prst="rect">
            <a:avLst/>
          </a:prstGeom>
          <a:noFill/>
        </p:spPr>
        <p:txBody>
          <a:bodyPr wrap="square" rtlCol="0">
            <a:spAutoFit/>
          </a:bodyPr>
          <a:lstStyle/>
          <a:p>
            <a:pPr algn="ctr"/>
            <a:r>
              <a:rPr lang="en-US" dirty="0"/>
              <a:t>Print this and provide as handout:</a:t>
            </a:r>
          </a:p>
          <a:p>
            <a:pPr algn="ctr"/>
            <a:r>
              <a:rPr lang="en-US" dirty="0"/>
              <a:t>https://www.cdc.gov/hepatitis/pdfs/testing-followup-exposed-hc-personnel-3d.pdf</a:t>
            </a:r>
          </a:p>
        </p:txBody>
      </p:sp>
    </p:spTree>
    <p:extLst>
      <p:ext uri="{BB962C8B-B14F-4D97-AF65-F5344CB8AC3E}">
        <p14:creationId xmlns:p14="http://schemas.microsoft.com/office/powerpoint/2010/main" val="32251500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594342" y="103867"/>
            <a:ext cx="9597658" cy="1325563"/>
          </a:xfrm>
        </p:spPr>
        <p:txBody>
          <a:bodyPr>
            <a:normAutofit/>
          </a:bodyPr>
          <a:lstStyle/>
          <a:p>
            <a:pPr algn="ctr"/>
            <a:r>
              <a:rPr lang="en-US" sz="4000" dirty="0"/>
              <a:t>What is the risk that an HCV-infected mother will spread HCV to her infant during birth?</a:t>
            </a:r>
          </a:p>
        </p:txBody>
      </p:sp>
      <p:sp>
        <p:nvSpPr>
          <p:cNvPr id="6" name="Content Placeholder 5"/>
          <p:cNvSpPr>
            <a:spLocks noGrp="1"/>
          </p:cNvSpPr>
          <p:nvPr>
            <p:ph sz="half" idx="2"/>
          </p:nvPr>
        </p:nvSpPr>
        <p:spPr>
          <a:xfrm>
            <a:off x="3108960" y="1420717"/>
            <a:ext cx="8760823" cy="5167312"/>
          </a:xfrm>
        </p:spPr>
        <p:txBody>
          <a:bodyPr>
            <a:normAutofit lnSpcReduction="10000"/>
          </a:bodyPr>
          <a:lstStyle/>
          <a:p>
            <a:r>
              <a:rPr lang="en-US" sz="2000" dirty="0"/>
              <a:t>Approximately 6 of every 100 infants born to HCV-infected mothers become infected with the virus. </a:t>
            </a:r>
          </a:p>
          <a:p>
            <a:r>
              <a:rPr lang="en-US" sz="2000" dirty="0"/>
              <a:t>Transmission occurs at the time of birth, and no prophylaxis is available to prevent it. </a:t>
            </a:r>
          </a:p>
          <a:p>
            <a:r>
              <a:rPr lang="en-US" sz="2000" dirty="0"/>
              <a:t>The risk is increased by the presence of maternal HCV viremia at delivery and also is 2–3 times greater if the woman is co-infected with HIV. </a:t>
            </a:r>
          </a:p>
          <a:p>
            <a:r>
              <a:rPr lang="en-US" sz="2000" dirty="0"/>
              <a:t>Most infants infected with HCV at birth have no symptoms and do well during childhood. </a:t>
            </a:r>
          </a:p>
          <a:p>
            <a:r>
              <a:rPr lang="en-US" sz="2000" dirty="0"/>
              <a:t>More research is needed to find out the long-term effects of perinatal HCV infection.</a:t>
            </a:r>
          </a:p>
          <a:p>
            <a:r>
              <a:rPr lang="en-US" sz="2000" dirty="0"/>
              <a:t>Children should be tested for anti-HCV no sooner than age 18 months because anti-HCV from the mother might last until this age. </a:t>
            </a:r>
          </a:p>
          <a:p>
            <a:r>
              <a:rPr lang="en-US" sz="2000" dirty="0"/>
              <a:t>If diagnosis is desired before the child turns 18 months, testing for HCV RNA could be performed at or after the infant's first well-child visit at age 1–2 months. </a:t>
            </a:r>
          </a:p>
          <a:p>
            <a:r>
              <a:rPr lang="en-US" sz="2000" dirty="0"/>
              <a:t>HCV RNA testing should then be repeated at a subsequent visit, independent of the initial HCV RNA test result.</a:t>
            </a:r>
          </a:p>
        </p:txBody>
      </p: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4232" y="269354"/>
            <a:ext cx="1760110" cy="1973578"/>
          </a:xfrm>
          <a:prstGeom prst="rect">
            <a:avLst/>
          </a:prstGeom>
        </p:spPr>
      </p:pic>
      <p:sp>
        <p:nvSpPr>
          <p:cNvPr id="7" name="Content Placeholder 3"/>
          <p:cNvSpPr>
            <a:spLocks noGrp="1"/>
          </p:cNvSpPr>
          <p:nvPr>
            <p:ph sz="half" idx="1"/>
          </p:nvPr>
        </p:nvSpPr>
        <p:spPr>
          <a:xfrm>
            <a:off x="838201" y="2253817"/>
            <a:ext cx="2188028" cy="3934031"/>
          </a:xfrm>
        </p:spPr>
        <p:txBody>
          <a:bodyPr>
            <a:normAutofit/>
          </a:bodyPr>
          <a:lstStyle/>
          <a:p>
            <a:pPr marL="0" indent="0">
              <a:buNone/>
            </a:pPr>
            <a:r>
              <a:rPr lang="en-US" sz="1700" dirty="0"/>
              <a:t>Resource: Centers for Disease Control and Prevention</a:t>
            </a:r>
          </a:p>
          <a:p>
            <a:pPr marL="0" indent="0">
              <a:buNone/>
            </a:pPr>
            <a:r>
              <a:rPr lang="en-US" sz="1700" dirty="0"/>
              <a:t>https://www.cdc.gov/hepatitis/hcv/hcvfaq.htm#section1</a:t>
            </a:r>
          </a:p>
        </p:txBody>
      </p:sp>
    </p:spTree>
    <p:extLst>
      <p:ext uri="{BB962C8B-B14F-4D97-AF65-F5344CB8AC3E}">
        <p14:creationId xmlns:p14="http://schemas.microsoft.com/office/powerpoint/2010/main" val="29905387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775856" y="365125"/>
            <a:ext cx="8577943" cy="1325563"/>
          </a:xfrm>
        </p:spPr>
        <p:txBody>
          <a:bodyPr>
            <a:normAutofit/>
          </a:bodyPr>
          <a:lstStyle/>
          <a:p>
            <a:pPr algn="ctr"/>
            <a:r>
              <a:rPr lang="en-US" sz="4000" dirty="0"/>
              <a:t>Other things to consider when testing for hepatitis C:</a:t>
            </a:r>
          </a:p>
        </p:txBody>
      </p:sp>
      <p:sp>
        <p:nvSpPr>
          <p:cNvPr id="6" name="Content Placeholder 5"/>
          <p:cNvSpPr>
            <a:spLocks noGrp="1"/>
          </p:cNvSpPr>
          <p:nvPr>
            <p:ph sz="half" idx="2"/>
          </p:nvPr>
        </p:nvSpPr>
        <p:spPr>
          <a:xfrm>
            <a:off x="834233" y="2590800"/>
            <a:ext cx="10519568" cy="3276601"/>
          </a:xfrm>
        </p:spPr>
        <p:txBody>
          <a:bodyPr>
            <a:normAutofit/>
          </a:bodyPr>
          <a:lstStyle/>
          <a:p>
            <a:pPr marL="0" indent="0">
              <a:buNone/>
            </a:pPr>
            <a:endParaRPr lang="en-US" dirty="0">
              <a:solidFill>
                <a:srgbClr val="FF0000"/>
              </a:solidFill>
            </a:endParaRPr>
          </a:p>
          <a:p>
            <a:r>
              <a:rPr lang="en-US" dirty="0"/>
              <a:t>CDC offers an online training that covers the serology of acute and chronic hepatitis C and other types of viral hepatitis, available at </a:t>
            </a:r>
            <a:r>
              <a:rPr lang="en-US" dirty="0">
                <a:hlinkClick r:id="rId2"/>
              </a:rPr>
              <a:t>http://www.cdc.gov/hepatitis/resources/professionals/training/serology/training.htm(https://www.cdc.gov/hepatitis/resources/professionals/training/serology/training.htm)</a:t>
            </a:r>
            <a:r>
              <a:rPr lang="en-US" dirty="0"/>
              <a:t>.</a:t>
            </a:r>
            <a:endParaRPr lang="en-US" dirty="0">
              <a:solidFill>
                <a:srgbClr val="FF0000"/>
              </a:solidFill>
            </a:endParaRPr>
          </a:p>
          <a:p>
            <a:pPr marL="0" indent="0">
              <a:buNone/>
            </a:pPr>
            <a:endParaRPr lang="en-US" dirty="0"/>
          </a:p>
          <a:p>
            <a:pPr marL="0" indent="0">
              <a:buNone/>
            </a:pPr>
            <a:endParaRPr lang="en-US" dirty="0"/>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4232" y="269354"/>
            <a:ext cx="1760110" cy="1973578"/>
          </a:xfrm>
          <a:prstGeom prst="rect">
            <a:avLst/>
          </a:prstGeom>
        </p:spPr>
      </p:pic>
    </p:spTree>
    <p:extLst>
      <p:ext uri="{BB962C8B-B14F-4D97-AF65-F5344CB8AC3E}">
        <p14:creationId xmlns:p14="http://schemas.microsoft.com/office/powerpoint/2010/main" val="1980139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Title 187"/>
          <p:cNvSpPr>
            <a:spLocks noGrp="1"/>
          </p:cNvSpPr>
          <p:nvPr>
            <p:ph type="title"/>
          </p:nvPr>
        </p:nvSpPr>
        <p:spPr>
          <a:xfrm>
            <a:off x="2778642" y="365125"/>
            <a:ext cx="8575157" cy="1325563"/>
          </a:xfrm>
        </p:spPr>
        <p:txBody>
          <a:bodyPr>
            <a:normAutofit/>
          </a:bodyPr>
          <a:lstStyle/>
          <a:p>
            <a:r>
              <a:rPr lang="en-US" sz="4000" b="1" dirty="0"/>
              <a:t>H</a:t>
            </a:r>
            <a:r>
              <a:rPr lang="en-US" sz="4000" dirty="0"/>
              <a:t>ealth </a:t>
            </a:r>
            <a:r>
              <a:rPr lang="en-US" sz="4000" b="1" dirty="0"/>
              <a:t>E</a:t>
            </a:r>
            <a:r>
              <a:rPr lang="en-US" sz="4000" dirty="0"/>
              <a:t>ducation for </a:t>
            </a:r>
            <a:r>
              <a:rPr lang="en-US" sz="4000" b="1" dirty="0"/>
              <a:t>L</a:t>
            </a:r>
            <a:r>
              <a:rPr lang="en-US" sz="4000" dirty="0"/>
              <a:t>iver </a:t>
            </a:r>
            <a:r>
              <a:rPr lang="en-US" sz="4000" b="1" dirty="0"/>
              <a:t>P</a:t>
            </a:r>
            <a:r>
              <a:rPr lang="en-US" sz="4000" dirty="0"/>
              <a:t>roviders (H.E.L.P.) Team-based Training Program</a:t>
            </a:r>
            <a:endParaRPr lang="en-US" dirty="0"/>
          </a:p>
        </p:txBody>
      </p:sp>
      <p:pic>
        <p:nvPicPr>
          <p:cNvPr id="192" name="Picture 19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4232" y="269354"/>
            <a:ext cx="1760110" cy="1973578"/>
          </a:xfrm>
          <a:prstGeom prst="rect">
            <a:avLst/>
          </a:prstGeom>
        </p:spPr>
      </p:pic>
      <p:sp>
        <p:nvSpPr>
          <p:cNvPr id="2" name="Content Placeholder 1"/>
          <p:cNvSpPr>
            <a:spLocks noGrp="1"/>
          </p:cNvSpPr>
          <p:nvPr>
            <p:ph sz="half" idx="2"/>
          </p:nvPr>
        </p:nvSpPr>
        <p:spPr>
          <a:xfrm>
            <a:off x="2856614" y="1825625"/>
            <a:ext cx="8497186" cy="4351338"/>
          </a:xfrm>
        </p:spPr>
        <p:txBody>
          <a:bodyPr>
            <a:normAutofit/>
          </a:bodyPr>
          <a:lstStyle/>
          <a:p>
            <a:pPr marL="0" indent="0">
              <a:lnSpc>
                <a:spcPct val="100000"/>
              </a:lnSpc>
              <a:buNone/>
            </a:pPr>
            <a:r>
              <a:rPr lang="en-US" b="1" dirty="0"/>
              <a:t>Description: </a:t>
            </a:r>
            <a:r>
              <a:rPr lang="en-US" dirty="0"/>
              <a:t>This training is designed to provide health care providers and their medical team with core medical knowledge of hepatitis B (HBV) and hepatitis C (HCV).  Participants will be given an opportunity to collaborate and brainstorm with other health care providers with shared experiences. Additional tools and resources necessary to increase HBV and HCV screenings after the training will be provided on </a:t>
            </a:r>
            <a:r>
              <a:rPr lang="en-US" dirty="0">
                <a:hlinkClick r:id="rId3"/>
              </a:rPr>
              <a:t>www.hepbtaskforce.org</a:t>
            </a:r>
            <a:r>
              <a:rPr lang="en-US" dirty="0"/>
              <a:t>. </a:t>
            </a:r>
          </a:p>
        </p:txBody>
      </p:sp>
    </p:spTree>
    <p:extLst>
      <p:ext uri="{BB962C8B-B14F-4D97-AF65-F5344CB8AC3E}">
        <p14:creationId xmlns:p14="http://schemas.microsoft.com/office/powerpoint/2010/main" val="3281209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1515484" y="927631"/>
            <a:ext cx="9144000" cy="5143500"/>
          </a:xfrm>
          <a:prstGeom prst="rect">
            <a:avLst/>
          </a:prstGeom>
          <a:solidFill>
            <a:srgbClr val="00206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2" name="Rectangle 41"/>
          <p:cNvSpPr/>
          <p:nvPr/>
        </p:nvSpPr>
        <p:spPr>
          <a:xfrm>
            <a:off x="1524000" y="5057777"/>
            <a:ext cx="9144000" cy="94297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14" name="Group 13"/>
          <p:cNvGrpSpPr/>
          <p:nvPr/>
        </p:nvGrpSpPr>
        <p:grpSpPr>
          <a:xfrm>
            <a:off x="8869128" y="1380318"/>
            <a:ext cx="1482988" cy="4572220"/>
            <a:chOff x="1777579" y="0"/>
            <a:chExt cx="2088132" cy="4351338"/>
          </a:xfrm>
        </p:grpSpPr>
        <p:sp>
          <p:nvSpPr>
            <p:cNvPr id="15" name="Rounded Rectangle 14"/>
            <p:cNvSpPr/>
            <p:nvPr/>
          </p:nvSpPr>
          <p:spPr>
            <a:xfrm>
              <a:off x="1777579" y="0"/>
              <a:ext cx="2088132" cy="4351338"/>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6" name="Rounded Rectangle 4"/>
            <p:cNvSpPr txBox="1"/>
            <p:nvPr/>
          </p:nvSpPr>
          <p:spPr>
            <a:xfrm>
              <a:off x="1777579" y="1"/>
              <a:ext cx="2088132" cy="24173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27152" tIns="327152" rIns="327152" bIns="327152" numCol="1" spcCol="1270" anchor="ctr" anchorCtr="0">
              <a:noAutofit/>
            </a:bodyPr>
            <a:lstStyle/>
            <a:p>
              <a:pPr algn="ctr" defTabSz="1533525">
                <a:lnSpc>
                  <a:spcPct val="90000"/>
                </a:lnSpc>
                <a:spcAft>
                  <a:spcPct val="35000"/>
                </a:spcAft>
              </a:pPr>
              <a:r>
                <a:rPr lang="en-US" sz="1500" b="1" dirty="0">
                  <a:solidFill>
                    <a:srgbClr val="FFFFFF">
                      <a:hueOff val="0"/>
                      <a:satOff val="0"/>
                      <a:lumOff val="0"/>
                      <a:alphaOff val="0"/>
                    </a:srgbClr>
                  </a:solidFill>
                </a:rPr>
                <a:t>Actions</a:t>
              </a:r>
            </a:p>
          </p:txBody>
        </p:sp>
      </p:grpSp>
      <p:sp>
        <p:nvSpPr>
          <p:cNvPr id="2" name="TextBox 1"/>
          <p:cNvSpPr txBox="1"/>
          <p:nvPr/>
        </p:nvSpPr>
        <p:spPr>
          <a:xfrm>
            <a:off x="1410490" y="34752"/>
            <a:ext cx="9144000" cy="346249"/>
          </a:xfrm>
          <a:prstGeom prst="rect">
            <a:avLst/>
          </a:prstGeom>
          <a:noFill/>
        </p:spPr>
        <p:txBody>
          <a:bodyPr wrap="square" lIns="68580" tIns="34290" rIns="68580" bIns="34290" rtlCol="0">
            <a:spAutoFit/>
          </a:bodyPr>
          <a:lstStyle/>
          <a:p>
            <a:pPr algn="ctr"/>
            <a:r>
              <a:rPr lang="en-US" b="1" i="1" dirty="0">
                <a:solidFill>
                  <a:srgbClr val="FFFFFF"/>
                </a:solidFill>
              </a:rPr>
              <a:t>ENHANCE</a:t>
            </a:r>
          </a:p>
        </p:txBody>
      </p:sp>
      <p:sp>
        <p:nvSpPr>
          <p:cNvPr id="8" name="TextBox 7"/>
          <p:cNvSpPr txBox="1"/>
          <p:nvPr/>
        </p:nvSpPr>
        <p:spPr>
          <a:xfrm>
            <a:off x="9266955" y="1679570"/>
            <a:ext cx="939546" cy="997437"/>
          </a:xfrm>
          <a:prstGeom prst="roundRect">
            <a:avLst/>
          </a:prstGeom>
        </p:spPr>
        <p:style>
          <a:lnRef idx="1">
            <a:schemeClr val="accent3"/>
          </a:lnRef>
          <a:fillRef idx="3">
            <a:schemeClr val="accent3"/>
          </a:fillRef>
          <a:effectRef idx="2">
            <a:schemeClr val="accent3"/>
          </a:effectRef>
          <a:fontRef idx="minor">
            <a:schemeClr val="lt1"/>
          </a:fontRef>
        </p:style>
        <p:txBody>
          <a:bodyPr wrap="square" lIns="68580" tIns="34290" rIns="68580" bIns="34290" rtlCol="0">
            <a:spAutoFit/>
          </a:bodyPr>
          <a:lstStyle/>
          <a:p>
            <a:pPr algn="ctr" defTabSz="566738">
              <a:lnSpc>
                <a:spcPct val="70000"/>
              </a:lnSpc>
            </a:pPr>
            <a:r>
              <a:rPr lang="en-US" sz="1300" dirty="0">
                <a:solidFill>
                  <a:prstClr val="white"/>
                </a:solidFill>
              </a:rPr>
              <a:t>Counsel, Link to Care/</a:t>
            </a:r>
          </a:p>
          <a:p>
            <a:pPr algn="ctr" defTabSz="566738">
              <a:lnSpc>
                <a:spcPct val="70000"/>
              </a:lnSpc>
            </a:pPr>
            <a:r>
              <a:rPr lang="en-US" sz="1300" dirty="0">
                <a:solidFill>
                  <a:prstClr val="white"/>
                </a:solidFill>
              </a:rPr>
              <a:t>Treat, and/or vaccinate</a:t>
            </a:r>
          </a:p>
        </p:txBody>
      </p:sp>
      <p:sp>
        <p:nvSpPr>
          <p:cNvPr id="59" name="TextBox 58"/>
          <p:cNvSpPr txBox="1"/>
          <p:nvPr/>
        </p:nvSpPr>
        <p:spPr>
          <a:xfrm>
            <a:off x="9312078" y="2853927"/>
            <a:ext cx="939546" cy="1597244"/>
          </a:xfrm>
          <a:prstGeom prst="roundRect">
            <a:avLst/>
          </a:prstGeom>
        </p:spPr>
        <p:style>
          <a:lnRef idx="1">
            <a:schemeClr val="accent2"/>
          </a:lnRef>
          <a:fillRef idx="3">
            <a:schemeClr val="accent2"/>
          </a:fillRef>
          <a:effectRef idx="2">
            <a:schemeClr val="accent2"/>
          </a:effectRef>
          <a:fontRef idx="minor">
            <a:schemeClr val="lt1"/>
          </a:fontRef>
        </p:style>
        <p:txBody>
          <a:bodyPr wrap="square" lIns="68580" tIns="34290" rIns="68580" bIns="34290" rtlCol="0">
            <a:spAutoFit/>
          </a:bodyPr>
          <a:lstStyle/>
          <a:p>
            <a:pPr algn="ctr" defTabSz="566738">
              <a:lnSpc>
                <a:spcPct val="90000"/>
              </a:lnSpc>
            </a:pPr>
            <a:endParaRPr lang="en-US" sz="1300" dirty="0">
              <a:solidFill>
                <a:prstClr val="white"/>
              </a:solidFill>
            </a:endParaRPr>
          </a:p>
          <a:p>
            <a:pPr algn="ctr" defTabSz="566738">
              <a:lnSpc>
                <a:spcPct val="90000"/>
              </a:lnSpc>
            </a:pPr>
            <a:endParaRPr lang="en-US" sz="1300" dirty="0">
              <a:solidFill>
                <a:prstClr val="white"/>
              </a:solidFill>
            </a:endParaRPr>
          </a:p>
          <a:p>
            <a:pPr algn="ctr" defTabSz="566738">
              <a:lnSpc>
                <a:spcPct val="90000"/>
              </a:lnSpc>
            </a:pPr>
            <a:endParaRPr lang="en-US" sz="1300" dirty="0">
              <a:solidFill>
                <a:prstClr val="white"/>
              </a:solidFill>
            </a:endParaRPr>
          </a:p>
          <a:p>
            <a:pPr algn="ctr" defTabSz="566738">
              <a:lnSpc>
                <a:spcPct val="90000"/>
              </a:lnSpc>
            </a:pPr>
            <a:r>
              <a:rPr lang="en-US" sz="1300" dirty="0">
                <a:solidFill>
                  <a:prstClr val="white"/>
                </a:solidFill>
              </a:rPr>
              <a:t>Diet and Exercise</a:t>
            </a:r>
          </a:p>
          <a:p>
            <a:pPr algn="ctr" defTabSz="566738">
              <a:lnSpc>
                <a:spcPct val="90000"/>
              </a:lnSpc>
            </a:pPr>
            <a:endParaRPr lang="en-US" sz="1300" dirty="0">
              <a:solidFill>
                <a:prstClr val="white"/>
              </a:solidFill>
            </a:endParaRPr>
          </a:p>
          <a:p>
            <a:pPr algn="ctr" defTabSz="566738">
              <a:lnSpc>
                <a:spcPct val="90000"/>
              </a:lnSpc>
            </a:pPr>
            <a:endParaRPr lang="en-US" sz="1300" dirty="0">
              <a:solidFill>
                <a:prstClr val="white"/>
              </a:solidFill>
            </a:endParaRPr>
          </a:p>
          <a:p>
            <a:pPr algn="ctr" defTabSz="566738">
              <a:lnSpc>
                <a:spcPct val="90000"/>
              </a:lnSpc>
            </a:pPr>
            <a:endParaRPr lang="en-US" sz="1300" dirty="0">
              <a:solidFill>
                <a:prstClr val="white"/>
              </a:solidFill>
            </a:endParaRPr>
          </a:p>
        </p:txBody>
      </p:sp>
      <p:sp>
        <p:nvSpPr>
          <p:cNvPr id="61" name="TextBox 60"/>
          <p:cNvSpPr txBox="1"/>
          <p:nvPr/>
        </p:nvSpPr>
        <p:spPr>
          <a:xfrm>
            <a:off x="9148621" y="4811093"/>
            <a:ext cx="1103003" cy="1050500"/>
          </a:xfrm>
          <a:prstGeom prst="roundRect">
            <a:avLst/>
          </a:prstGeom>
        </p:spPr>
        <p:style>
          <a:lnRef idx="1">
            <a:schemeClr val="accent4"/>
          </a:lnRef>
          <a:fillRef idx="3">
            <a:schemeClr val="accent4"/>
          </a:fillRef>
          <a:effectRef idx="2">
            <a:schemeClr val="accent4"/>
          </a:effectRef>
          <a:fontRef idx="minor">
            <a:schemeClr val="lt1"/>
          </a:fontRef>
        </p:style>
        <p:txBody>
          <a:bodyPr wrap="square" lIns="68580" tIns="34290" rIns="68580" bIns="34290" rtlCol="0">
            <a:spAutoFit/>
          </a:bodyPr>
          <a:lstStyle/>
          <a:p>
            <a:pPr algn="ctr" defTabSz="566738">
              <a:lnSpc>
                <a:spcPct val="110000"/>
              </a:lnSpc>
            </a:pPr>
            <a:r>
              <a:rPr lang="en-US" sz="1300" dirty="0">
                <a:solidFill>
                  <a:prstClr val="white"/>
                </a:solidFill>
              </a:rPr>
              <a:t>Counsel, Treat, and/or Cessation</a:t>
            </a:r>
          </a:p>
        </p:txBody>
      </p:sp>
      <p:grpSp>
        <p:nvGrpSpPr>
          <p:cNvPr id="3" name="Group 2"/>
          <p:cNvGrpSpPr/>
          <p:nvPr/>
        </p:nvGrpSpPr>
        <p:grpSpPr>
          <a:xfrm>
            <a:off x="5877496" y="1401016"/>
            <a:ext cx="2478094" cy="4599621"/>
            <a:chOff x="3621492" y="450697"/>
            <a:chExt cx="2478094" cy="4599621"/>
          </a:xfrm>
        </p:grpSpPr>
        <p:grpSp>
          <p:nvGrpSpPr>
            <p:cNvPr id="11" name="Group 10"/>
            <p:cNvGrpSpPr/>
            <p:nvPr/>
          </p:nvGrpSpPr>
          <p:grpSpPr>
            <a:xfrm>
              <a:off x="3739042" y="450697"/>
              <a:ext cx="2360544" cy="4551524"/>
              <a:chOff x="1777581" y="0"/>
              <a:chExt cx="2108810" cy="4351338"/>
            </a:xfrm>
          </p:grpSpPr>
          <p:sp>
            <p:nvSpPr>
              <p:cNvPr id="12" name="Rounded Rectangle 11"/>
              <p:cNvSpPr/>
              <p:nvPr/>
            </p:nvSpPr>
            <p:spPr>
              <a:xfrm>
                <a:off x="1798258" y="0"/>
                <a:ext cx="2088132" cy="4351338"/>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3" name="Rounded Rectangle 4"/>
              <p:cNvSpPr txBox="1"/>
              <p:nvPr/>
            </p:nvSpPr>
            <p:spPr>
              <a:xfrm>
                <a:off x="1777581" y="2"/>
                <a:ext cx="2108810" cy="23573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27152" tIns="327152" rIns="327152" bIns="327152" numCol="1" spcCol="1270" anchor="ctr" anchorCtr="0">
                <a:noAutofit/>
              </a:bodyPr>
              <a:lstStyle/>
              <a:p>
                <a:pPr algn="ctr" defTabSz="1533525"/>
                <a:r>
                  <a:rPr lang="en-US" sz="1600" b="1" dirty="0">
                    <a:solidFill>
                      <a:srgbClr val="FFFFFF">
                        <a:hueOff val="0"/>
                        <a:satOff val="0"/>
                        <a:lumOff val="0"/>
                        <a:alphaOff val="0"/>
                      </a:srgbClr>
                    </a:solidFill>
                  </a:rPr>
                  <a:t>Risk Factors</a:t>
                </a:r>
                <a:endParaRPr lang="en-US" sz="1500" b="1" dirty="0">
                  <a:solidFill>
                    <a:srgbClr val="FFFFFF">
                      <a:hueOff val="0"/>
                      <a:satOff val="0"/>
                      <a:lumOff val="0"/>
                      <a:alphaOff val="0"/>
                    </a:srgbClr>
                  </a:solidFill>
                </a:endParaRPr>
              </a:p>
            </p:txBody>
          </p:sp>
        </p:grpSp>
        <p:sp>
          <p:nvSpPr>
            <p:cNvPr id="77" name="Rounded Rectangle 76"/>
            <p:cNvSpPr/>
            <p:nvPr/>
          </p:nvSpPr>
          <p:spPr>
            <a:xfrm rot="16200000">
              <a:off x="4548338" y="3727300"/>
              <a:ext cx="569758" cy="1890982"/>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sp>
        <p:sp>
          <p:nvSpPr>
            <p:cNvPr id="75" name="Rounded Rectangle 74"/>
            <p:cNvSpPr/>
            <p:nvPr/>
          </p:nvSpPr>
          <p:spPr>
            <a:xfrm rot="16200000">
              <a:off x="3818467" y="1853688"/>
              <a:ext cx="2029490" cy="1890982"/>
            </a:xfrm>
            <a:prstGeom prst="roundRect">
              <a:avLst>
                <a:gd name="adj" fmla="val 10000"/>
              </a:avLst>
            </a:prstGeom>
          </p:spPr>
          <p:style>
            <a:lnRef idx="1">
              <a:schemeClr val="accent2"/>
            </a:lnRef>
            <a:fillRef idx="2">
              <a:schemeClr val="accent2"/>
            </a:fillRef>
            <a:effectRef idx="1">
              <a:schemeClr val="accent2"/>
            </a:effectRef>
            <a:fontRef idx="minor">
              <a:schemeClr val="dk1"/>
            </a:fontRef>
          </p:style>
        </p:sp>
        <p:sp>
          <p:nvSpPr>
            <p:cNvPr id="74" name="Rounded Rectangle 73"/>
            <p:cNvSpPr/>
            <p:nvPr/>
          </p:nvSpPr>
          <p:spPr>
            <a:xfrm rot="16200000">
              <a:off x="4318502" y="266491"/>
              <a:ext cx="1029413" cy="1890981"/>
            </a:xfrm>
            <a:prstGeom prst="roundRect">
              <a:avLst>
                <a:gd name="adj" fmla="val 10000"/>
              </a:avLst>
            </a:prstGeom>
          </p:spPr>
          <p:style>
            <a:lnRef idx="1">
              <a:schemeClr val="accent3"/>
            </a:lnRef>
            <a:fillRef idx="2">
              <a:schemeClr val="accent3"/>
            </a:fillRef>
            <a:effectRef idx="1">
              <a:schemeClr val="accent3"/>
            </a:effectRef>
            <a:fontRef idx="minor">
              <a:schemeClr val="dk1"/>
            </a:fontRef>
          </p:style>
        </p:sp>
        <p:sp>
          <p:nvSpPr>
            <p:cNvPr id="57" name="Rounded Rectangle 56"/>
            <p:cNvSpPr/>
            <p:nvPr/>
          </p:nvSpPr>
          <p:spPr>
            <a:xfrm rot="16200000">
              <a:off x="4570479" y="3160181"/>
              <a:ext cx="525469" cy="1890980"/>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sp>
        <p:sp>
          <p:nvSpPr>
            <p:cNvPr id="79" name="TextBox 78"/>
            <p:cNvSpPr txBox="1"/>
            <p:nvPr/>
          </p:nvSpPr>
          <p:spPr>
            <a:xfrm>
              <a:off x="3621492" y="3813925"/>
              <a:ext cx="209987" cy="583493"/>
            </a:xfrm>
            <a:prstGeom prst="roundRect">
              <a:avLst/>
            </a:prstGeom>
            <a:ln/>
          </p:spPr>
          <p:style>
            <a:lnRef idx="2">
              <a:schemeClr val="accent4"/>
            </a:lnRef>
            <a:fillRef idx="1">
              <a:schemeClr val="lt1"/>
            </a:fillRef>
            <a:effectRef idx="0">
              <a:schemeClr val="accent4"/>
            </a:effectRef>
            <a:fontRef idx="minor">
              <a:schemeClr val="dk1"/>
            </a:fontRef>
          </p:style>
          <p:txBody>
            <a:bodyPr vert="vert270" wrap="square" lIns="68580" tIns="34290" rIns="68580" bIns="34290" rtlCol="0" anchor="t" anchorCtr="0">
              <a:spAutoFit/>
            </a:bodyPr>
            <a:lstStyle/>
            <a:p>
              <a:pPr algn="ctr">
                <a:lnSpc>
                  <a:spcPts val="375"/>
                </a:lnSpc>
              </a:pPr>
              <a:r>
                <a:rPr lang="en-US" sz="1050" dirty="0">
                  <a:solidFill>
                    <a:srgbClr val="FFFFFF"/>
                  </a:solidFill>
                </a:rPr>
                <a:t>Alcohol</a:t>
              </a:r>
            </a:p>
          </p:txBody>
        </p:sp>
        <p:sp>
          <p:nvSpPr>
            <p:cNvPr id="80" name="TextBox 79"/>
            <p:cNvSpPr txBox="1"/>
            <p:nvPr/>
          </p:nvSpPr>
          <p:spPr>
            <a:xfrm>
              <a:off x="3625494" y="4417279"/>
              <a:ext cx="209987" cy="633039"/>
            </a:xfrm>
            <a:prstGeom prst="roundRect">
              <a:avLst/>
            </a:prstGeom>
            <a:ln/>
          </p:spPr>
          <p:style>
            <a:lnRef idx="2">
              <a:schemeClr val="accent4"/>
            </a:lnRef>
            <a:fillRef idx="1">
              <a:schemeClr val="lt1"/>
            </a:fillRef>
            <a:effectRef idx="0">
              <a:schemeClr val="accent4"/>
            </a:effectRef>
            <a:fontRef idx="minor">
              <a:schemeClr val="dk1"/>
            </a:fontRef>
          </p:style>
          <p:txBody>
            <a:bodyPr vert="vert270" wrap="square" lIns="68580" tIns="34290" rIns="68580" bIns="34290" rtlCol="0" anchor="t" anchorCtr="0">
              <a:spAutoFit/>
            </a:bodyPr>
            <a:lstStyle/>
            <a:p>
              <a:pPr algn="ctr">
                <a:lnSpc>
                  <a:spcPts val="375"/>
                </a:lnSpc>
              </a:pPr>
              <a:r>
                <a:rPr lang="en-US" sz="1050" dirty="0">
                  <a:solidFill>
                    <a:srgbClr val="FFFFFF"/>
                  </a:solidFill>
                </a:rPr>
                <a:t>Smoking</a:t>
              </a:r>
            </a:p>
          </p:txBody>
        </p:sp>
      </p:grpSp>
      <p:sp>
        <p:nvSpPr>
          <p:cNvPr id="6" name="TextBox 5"/>
          <p:cNvSpPr txBox="1"/>
          <p:nvPr/>
        </p:nvSpPr>
        <p:spPr>
          <a:xfrm rot="16200000">
            <a:off x="8641803" y="2080783"/>
            <a:ext cx="914683" cy="229850"/>
          </a:xfrm>
          <a:prstGeom prst="roundRect">
            <a:avLst/>
          </a:prstGeom>
        </p:spPr>
        <p:style>
          <a:lnRef idx="1">
            <a:schemeClr val="accent3"/>
          </a:lnRef>
          <a:fillRef idx="3">
            <a:schemeClr val="accent3"/>
          </a:fillRef>
          <a:effectRef idx="2">
            <a:schemeClr val="accent3"/>
          </a:effectRef>
          <a:fontRef idx="minor">
            <a:schemeClr val="lt1"/>
          </a:fontRef>
        </p:style>
        <p:txBody>
          <a:bodyPr wrap="square" lIns="68580" tIns="34290" rIns="68580" bIns="34290" rtlCol="0" anchor="ctr">
            <a:spAutoFit/>
          </a:bodyPr>
          <a:lstStyle/>
          <a:p>
            <a:pPr algn="ctr"/>
            <a:r>
              <a:rPr lang="en-US" sz="900" dirty="0">
                <a:solidFill>
                  <a:prstClr val="white"/>
                </a:solidFill>
              </a:rPr>
              <a:t>HIV Coinfection</a:t>
            </a:r>
          </a:p>
        </p:txBody>
      </p:sp>
      <p:sp>
        <p:nvSpPr>
          <p:cNvPr id="10" name="TextBox 9"/>
          <p:cNvSpPr txBox="1"/>
          <p:nvPr/>
        </p:nvSpPr>
        <p:spPr>
          <a:xfrm rot="16200000">
            <a:off x="8319946" y="3537624"/>
            <a:ext cx="1567937" cy="229850"/>
          </a:xfrm>
          <a:prstGeom prst="roundRect">
            <a:avLst/>
          </a:prstGeom>
        </p:spPr>
        <p:style>
          <a:lnRef idx="1">
            <a:schemeClr val="accent2"/>
          </a:lnRef>
          <a:fillRef idx="3">
            <a:schemeClr val="accent2"/>
          </a:fillRef>
          <a:effectRef idx="2">
            <a:schemeClr val="accent2"/>
          </a:effectRef>
          <a:fontRef idx="minor">
            <a:schemeClr val="lt1"/>
          </a:fontRef>
        </p:style>
        <p:txBody>
          <a:bodyPr wrap="square" lIns="68580" tIns="34290" rIns="68580" bIns="34290" rtlCol="0" anchor="ctr">
            <a:spAutoFit/>
          </a:bodyPr>
          <a:lstStyle/>
          <a:p>
            <a:pPr algn="ctr"/>
            <a:r>
              <a:rPr lang="en-US" sz="900" dirty="0">
                <a:solidFill>
                  <a:prstClr val="white"/>
                </a:solidFill>
              </a:rPr>
              <a:t>BMI</a:t>
            </a:r>
          </a:p>
        </p:txBody>
      </p:sp>
      <p:grpSp>
        <p:nvGrpSpPr>
          <p:cNvPr id="27" name="Group 26"/>
          <p:cNvGrpSpPr/>
          <p:nvPr/>
        </p:nvGrpSpPr>
        <p:grpSpPr>
          <a:xfrm>
            <a:off x="4120613" y="1696592"/>
            <a:ext cx="1454882" cy="4255946"/>
            <a:chOff x="1777581" y="0"/>
            <a:chExt cx="2254250" cy="4351338"/>
          </a:xfrm>
        </p:grpSpPr>
        <p:sp>
          <p:nvSpPr>
            <p:cNvPr id="28" name="Rounded Rectangle 27"/>
            <p:cNvSpPr/>
            <p:nvPr/>
          </p:nvSpPr>
          <p:spPr>
            <a:xfrm>
              <a:off x="1798258" y="0"/>
              <a:ext cx="2088132" cy="4351338"/>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29" name="Rounded Rectangle 4"/>
            <p:cNvSpPr txBox="1"/>
            <p:nvPr/>
          </p:nvSpPr>
          <p:spPr>
            <a:xfrm>
              <a:off x="1777581" y="2"/>
              <a:ext cx="2254250" cy="23573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27152" tIns="327152" rIns="327152" bIns="327152" numCol="1" spcCol="1270" anchor="ctr" anchorCtr="0">
              <a:noAutofit/>
            </a:bodyPr>
            <a:lstStyle/>
            <a:p>
              <a:pPr algn="ctr" defTabSz="1533525"/>
              <a:r>
                <a:rPr lang="en-US" sz="1400" b="1" dirty="0">
                  <a:solidFill>
                    <a:srgbClr val="FFFFFF">
                      <a:hueOff val="0"/>
                      <a:satOff val="0"/>
                      <a:lumOff val="0"/>
                      <a:alphaOff val="0"/>
                    </a:srgbClr>
                  </a:solidFill>
                </a:rPr>
                <a:t>Domains</a:t>
              </a:r>
            </a:p>
          </p:txBody>
        </p:sp>
      </p:grpSp>
      <p:graphicFrame>
        <p:nvGraphicFramePr>
          <p:cNvPr id="4" name="Diagram 3"/>
          <p:cNvGraphicFramePr/>
          <p:nvPr>
            <p:extLst/>
          </p:nvPr>
        </p:nvGraphicFramePr>
        <p:xfrm>
          <a:off x="2362201" y="1880904"/>
          <a:ext cx="8698504" cy="40158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30" name="Picture 6" descr="Image result for liver png"/>
          <p:cNvPicPr>
            <a:picLocks noChangeAspect="1" noChangeArrowheads="1"/>
          </p:cNvPicPr>
          <p:nvPr/>
        </p:nvPicPr>
        <p:blipFill rotWithShape="1">
          <a:blip r:embed="rId8">
            <a:extLst>
              <a:ext uri="{28A0092B-C50C-407E-A947-70E740481C1C}">
                <a14:useLocalDpi xmlns:a14="http://schemas.microsoft.com/office/drawing/2010/main" val="0"/>
              </a:ext>
            </a:extLst>
          </a:blip>
          <a:srcRect b="21394"/>
          <a:stretch/>
        </p:blipFill>
        <p:spPr bwMode="auto">
          <a:xfrm>
            <a:off x="1478770" y="1986067"/>
            <a:ext cx="2624525" cy="3340021"/>
          </a:xfrm>
          <a:prstGeom prst="rect">
            <a:avLst/>
          </a:prstGeom>
          <a:noFill/>
          <a:extLst>
            <a:ext uri="{909E8E84-426E-40DD-AFC4-6F175D3DCCD1}">
              <a14:hiddenFill xmlns:a14="http://schemas.microsoft.com/office/drawing/2010/main">
                <a:solidFill>
                  <a:srgbClr val="FFFFFF"/>
                </a:solidFill>
              </a14:hiddenFill>
            </a:ext>
          </a:extLst>
        </p:spPr>
      </p:pic>
      <p:cxnSp>
        <p:nvCxnSpPr>
          <p:cNvPr id="83" name="Straight Connector 82"/>
          <p:cNvCxnSpPr>
            <a:stCxn id="75" idx="2"/>
          </p:cNvCxnSpPr>
          <p:nvPr/>
        </p:nvCxnSpPr>
        <p:spPr>
          <a:xfrm>
            <a:off x="8034709" y="3749496"/>
            <a:ext cx="1069205" cy="23702"/>
          </a:xfrm>
          <a:prstGeom prst="line">
            <a:avLst/>
          </a:prstGeom>
        </p:spPr>
        <p:style>
          <a:lnRef idx="1">
            <a:schemeClr val="accent2"/>
          </a:lnRef>
          <a:fillRef idx="0">
            <a:schemeClr val="accent2"/>
          </a:fillRef>
          <a:effectRef idx="0">
            <a:schemeClr val="accent2"/>
          </a:effectRef>
          <a:fontRef idx="minor">
            <a:schemeClr val="tx1"/>
          </a:fontRef>
        </p:style>
      </p:cxnSp>
      <p:cxnSp>
        <p:nvCxnSpPr>
          <p:cNvPr id="85" name="Straight Connector 84"/>
          <p:cNvCxnSpPr>
            <a:stCxn id="74" idx="2"/>
            <a:endCxn id="6" idx="0"/>
          </p:cNvCxnSpPr>
          <p:nvPr/>
        </p:nvCxnSpPr>
        <p:spPr>
          <a:xfrm>
            <a:off x="8034703" y="2162300"/>
            <a:ext cx="949516" cy="33409"/>
          </a:xfrm>
          <a:prstGeom prst="line">
            <a:avLst/>
          </a:prstGeom>
        </p:spPr>
        <p:style>
          <a:lnRef idx="1">
            <a:schemeClr val="accent3"/>
          </a:lnRef>
          <a:fillRef idx="0">
            <a:schemeClr val="accent3"/>
          </a:fillRef>
          <a:effectRef idx="0">
            <a:schemeClr val="accent3"/>
          </a:effectRef>
          <a:fontRef idx="minor">
            <a:schemeClr val="tx1"/>
          </a:fontRef>
        </p:style>
      </p:cxnSp>
      <p:cxnSp>
        <p:nvCxnSpPr>
          <p:cNvPr id="84" name="Straight Connector 83"/>
          <p:cNvCxnSpPr>
            <a:endCxn id="61" idx="1"/>
          </p:cNvCxnSpPr>
          <p:nvPr/>
        </p:nvCxnSpPr>
        <p:spPr>
          <a:xfrm flipV="1">
            <a:off x="7916370" y="5336344"/>
            <a:ext cx="1232251" cy="1887"/>
          </a:xfrm>
          <a:prstGeom prst="line">
            <a:avLst/>
          </a:prstGeom>
        </p:spPr>
        <p:style>
          <a:lnRef idx="1">
            <a:schemeClr val="accent4"/>
          </a:lnRef>
          <a:fillRef idx="0">
            <a:schemeClr val="accent4"/>
          </a:fillRef>
          <a:effectRef idx="0">
            <a:schemeClr val="accent4"/>
          </a:effectRef>
          <a:fontRef idx="minor">
            <a:schemeClr val="tx1"/>
          </a:fontRef>
        </p:style>
      </p:cxnSp>
      <p:sp>
        <p:nvSpPr>
          <p:cNvPr id="78" name="TextBox 77"/>
          <p:cNvSpPr txBox="1"/>
          <p:nvPr/>
        </p:nvSpPr>
        <p:spPr>
          <a:xfrm>
            <a:off x="5877498" y="2858200"/>
            <a:ext cx="209987" cy="1830001"/>
          </a:xfrm>
          <a:prstGeom prst="roundRect">
            <a:avLst/>
          </a:prstGeom>
          <a:ln/>
        </p:spPr>
        <p:style>
          <a:lnRef idx="2">
            <a:schemeClr val="accent3"/>
          </a:lnRef>
          <a:fillRef idx="1">
            <a:schemeClr val="lt1"/>
          </a:fillRef>
          <a:effectRef idx="0">
            <a:schemeClr val="accent3"/>
          </a:effectRef>
          <a:fontRef idx="minor">
            <a:schemeClr val="dk1"/>
          </a:fontRef>
        </p:style>
        <p:txBody>
          <a:bodyPr vert="vert270" wrap="square" lIns="68580" tIns="34290" rIns="68580" bIns="34290" rtlCol="0" anchor="t" anchorCtr="0">
            <a:spAutoFit/>
          </a:bodyPr>
          <a:lstStyle/>
          <a:p>
            <a:pPr algn="ctr">
              <a:lnSpc>
                <a:spcPts val="375"/>
              </a:lnSpc>
            </a:pPr>
            <a:r>
              <a:rPr lang="en-US" sz="1050" dirty="0">
                <a:solidFill>
                  <a:srgbClr val="FFFFFF"/>
                </a:solidFill>
              </a:rPr>
              <a:t>Nutrition</a:t>
            </a:r>
          </a:p>
        </p:txBody>
      </p:sp>
      <p:sp>
        <p:nvSpPr>
          <p:cNvPr id="20" name="TextBox 19"/>
          <p:cNvSpPr txBox="1"/>
          <p:nvPr/>
        </p:nvSpPr>
        <p:spPr>
          <a:xfrm>
            <a:off x="5891012" y="1687508"/>
            <a:ext cx="209987" cy="926810"/>
          </a:xfrm>
          <a:prstGeom prst="roundRect">
            <a:avLst/>
          </a:prstGeom>
          <a:ln/>
        </p:spPr>
        <p:style>
          <a:lnRef idx="2">
            <a:schemeClr val="accent3"/>
          </a:lnRef>
          <a:fillRef idx="1">
            <a:schemeClr val="lt1"/>
          </a:fillRef>
          <a:effectRef idx="0">
            <a:schemeClr val="accent3"/>
          </a:effectRef>
          <a:fontRef idx="minor">
            <a:schemeClr val="dk1"/>
          </a:fontRef>
        </p:style>
        <p:txBody>
          <a:bodyPr vert="vert270" wrap="square" lIns="68580" tIns="34290" rIns="68580" bIns="34290" rtlCol="0" anchor="ctr" anchorCtr="0">
            <a:spAutoFit/>
          </a:bodyPr>
          <a:lstStyle/>
          <a:p>
            <a:pPr algn="ctr">
              <a:lnSpc>
                <a:spcPts val="375"/>
              </a:lnSpc>
            </a:pPr>
            <a:r>
              <a:rPr lang="en-US" sz="1100" dirty="0">
                <a:solidFill>
                  <a:srgbClr val="FFFFFF"/>
                </a:solidFill>
              </a:rPr>
              <a:t>Hepatitis</a:t>
            </a:r>
          </a:p>
        </p:txBody>
      </p:sp>
      <p:graphicFrame>
        <p:nvGraphicFramePr>
          <p:cNvPr id="7" name="Table 6"/>
          <p:cNvGraphicFramePr>
            <a:graphicFrameLocks noGrp="1"/>
          </p:cNvGraphicFramePr>
          <p:nvPr>
            <p:extLst>
              <p:ext uri="{D42A27DB-BD31-4B8C-83A1-F6EECF244321}">
                <p14:modId xmlns:p14="http://schemas.microsoft.com/office/powerpoint/2010/main" val="535404898"/>
              </p:ext>
            </p:extLst>
          </p:nvPr>
        </p:nvGraphicFramePr>
        <p:xfrm>
          <a:off x="1524001" y="606704"/>
          <a:ext cx="9116616" cy="640080"/>
        </p:xfrm>
        <a:graphic>
          <a:graphicData uri="http://schemas.openxmlformats.org/drawingml/2006/table">
            <a:tbl>
              <a:tblPr firstRow="1" bandRow="1">
                <a:tableStyleId>{5C22544A-7EE6-4342-B048-85BDC9FD1C3A}</a:tableStyleId>
              </a:tblPr>
              <a:tblGrid>
                <a:gridCol w="1519436">
                  <a:extLst>
                    <a:ext uri="{9D8B030D-6E8A-4147-A177-3AD203B41FA5}">
                      <a16:colId xmlns:a16="http://schemas.microsoft.com/office/drawing/2014/main" val="20000"/>
                    </a:ext>
                  </a:extLst>
                </a:gridCol>
                <a:gridCol w="1519436">
                  <a:extLst>
                    <a:ext uri="{9D8B030D-6E8A-4147-A177-3AD203B41FA5}">
                      <a16:colId xmlns:a16="http://schemas.microsoft.com/office/drawing/2014/main" val="20001"/>
                    </a:ext>
                  </a:extLst>
                </a:gridCol>
                <a:gridCol w="1519436">
                  <a:extLst>
                    <a:ext uri="{9D8B030D-6E8A-4147-A177-3AD203B41FA5}">
                      <a16:colId xmlns:a16="http://schemas.microsoft.com/office/drawing/2014/main" val="20002"/>
                    </a:ext>
                  </a:extLst>
                </a:gridCol>
                <a:gridCol w="1519436">
                  <a:extLst>
                    <a:ext uri="{9D8B030D-6E8A-4147-A177-3AD203B41FA5}">
                      <a16:colId xmlns:a16="http://schemas.microsoft.com/office/drawing/2014/main" val="20003"/>
                    </a:ext>
                  </a:extLst>
                </a:gridCol>
                <a:gridCol w="1519436">
                  <a:extLst>
                    <a:ext uri="{9D8B030D-6E8A-4147-A177-3AD203B41FA5}">
                      <a16:colId xmlns:a16="http://schemas.microsoft.com/office/drawing/2014/main" val="20004"/>
                    </a:ext>
                  </a:extLst>
                </a:gridCol>
                <a:gridCol w="1519436">
                  <a:extLst>
                    <a:ext uri="{9D8B030D-6E8A-4147-A177-3AD203B41FA5}">
                      <a16:colId xmlns:a16="http://schemas.microsoft.com/office/drawing/2014/main" val="20005"/>
                    </a:ext>
                  </a:extLst>
                </a:gridCol>
              </a:tblGrid>
              <a:tr h="370840">
                <a:tc>
                  <a:txBody>
                    <a:bodyPr/>
                    <a:lstStyle/>
                    <a:p>
                      <a:r>
                        <a:rPr lang="en-US" dirty="0"/>
                        <a:t>EN =</a:t>
                      </a:r>
                      <a:r>
                        <a:rPr lang="en-US" baseline="0" dirty="0"/>
                        <a:t> </a:t>
                      </a:r>
                    </a:p>
                    <a:p>
                      <a:r>
                        <a:rPr lang="en-US" baseline="0" dirty="0"/>
                        <a:t>enact</a:t>
                      </a:r>
                      <a:endParaRPr lang="en-US" dirty="0"/>
                    </a:p>
                  </a:txBody>
                  <a:tcPr/>
                </a:tc>
                <a:tc>
                  <a:txBody>
                    <a:bodyPr/>
                    <a:lstStyle/>
                    <a:p>
                      <a:r>
                        <a:rPr lang="en-US" dirty="0"/>
                        <a:t>H = </a:t>
                      </a:r>
                    </a:p>
                    <a:p>
                      <a:r>
                        <a:rPr lang="en-US" dirty="0"/>
                        <a:t>hepatitis</a:t>
                      </a:r>
                    </a:p>
                  </a:txBody>
                  <a:tcPr/>
                </a:tc>
                <a:tc>
                  <a:txBody>
                    <a:bodyPr/>
                    <a:lstStyle/>
                    <a:p>
                      <a:r>
                        <a:rPr lang="en-US" dirty="0"/>
                        <a:t>A = </a:t>
                      </a:r>
                    </a:p>
                    <a:p>
                      <a:r>
                        <a:rPr lang="en-US" dirty="0"/>
                        <a:t>alcohol</a:t>
                      </a:r>
                    </a:p>
                  </a:txBody>
                  <a:tcPr/>
                </a:tc>
                <a:tc>
                  <a:txBody>
                    <a:bodyPr/>
                    <a:lstStyle/>
                    <a:p>
                      <a:r>
                        <a:rPr lang="en-US" dirty="0"/>
                        <a:t>N = </a:t>
                      </a:r>
                    </a:p>
                    <a:p>
                      <a:r>
                        <a:rPr lang="en-US" dirty="0"/>
                        <a:t>nutrition</a:t>
                      </a:r>
                    </a:p>
                  </a:txBody>
                  <a:tcPr/>
                </a:tc>
                <a:tc>
                  <a:txBody>
                    <a:bodyPr/>
                    <a:lstStyle/>
                    <a:p>
                      <a:r>
                        <a:rPr lang="en-US" dirty="0"/>
                        <a:t>C = </a:t>
                      </a:r>
                    </a:p>
                    <a:p>
                      <a:r>
                        <a:rPr lang="en-US" dirty="0"/>
                        <a:t>cessation</a:t>
                      </a:r>
                    </a:p>
                  </a:txBody>
                  <a:tcPr/>
                </a:tc>
                <a:tc>
                  <a:txBody>
                    <a:bodyPr/>
                    <a:lstStyle/>
                    <a:p>
                      <a:r>
                        <a:rPr lang="en-US" dirty="0"/>
                        <a:t>E</a:t>
                      </a:r>
                      <a:r>
                        <a:rPr lang="en-US" baseline="0" dirty="0"/>
                        <a:t> = </a:t>
                      </a:r>
                    </a:p>
                    <a:p>
                      <a:r>
                        <a:rPr lang="en-US" baseline="0" dirty="0"/>
                        <a:t>education</a:t>
                      </a:r>
                      <a:endParaRPr lang="en-US" dirty="0"/>
                    </a:p>
                  </a:txBody>
                  <a:tcPr/>
                </a:tc>
                <a:extLst>
                  <a:ext uri="{0D108BD9-81ED-4DB2-BD59-A6C34878D82A}">
                    <a16:rowId xmlns:a16="http://schemas.microsoft.com/office/drawing/2014/main" val="10000"/>
                  </a:ext>
                </a:extLst>
              </a:tr>
            </a:tbl>
          </a:graphicData>
        </a:graphic>
      </p:graphicFrame>
      <p:pic>
        <p:nvPicPr>
          <p:cNvPr id="35" name="Picture 3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8571" y="626774"/>
            <a:ext cx="1331149" cy="1492592"/>
          </a:xfrm>
          <a:prstGeom prst="rect">
            <a:avLst/>
          </a:prstGeom>
        </p:spPr>
      </p:pic>
      <p:sp>
        <p:nvSpPr>
          <p:cNvPr id="9" name="TextBox 8"/>
          <p:cNvSpPr txBox="1"/>
          <p:nvPr/>
        </p:nvSpPr>
        <p:spPr>
          <a:xfrm>
            <a:off x="1578759" y="6124026"/>
            <a:ext cx="9094771" cy="646331"/>
          </a:xfrm>
          <a:prstGeom prst="rect">
            <a:avLst/>
          </a:prstGeom>
          <a:noFill/>
        </p:spPr>
        <p:txBody>
          <a:bodyPr wrap="square" rtlCol="0">
            <a:spAutoFit/>
          </a:bodyPr>
          <a:lstStyle/>
          <a:p>
            <a:pPr algn="ctr"/>
            <a:r>
              <a:rPr lang="en-US" dirty="0"/>
              <a:t>This is something else to consider to help patients reduce their chances of liver cancer, i.e. reduce risks for fatty liver.</a:t>
            </a:r>
          </a:p>
        </p:txBody>
      </p:sp>
    </p:spTree>
    <p:extLst>
      <p:ext uri="{BB962C8B-B14F-4D97-AF65-F5344CB8AC3E}">
        <p14:creationId xmlns:p14="http://schemas.microsoft.com/office/powerpoint/2010/main" val="4089928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DB648BE5-2715-4AC4-83D4-CE77A2EC2DF3}"/>
                                            </p:graphicEl>
                                          </p:spTgt>
                                        </p:tgtEl>
                                        <p:attrNameLst>
                                          <p:attrName>style.visibility</p:attrName>
                                        </p:attrNameLst>
                                      </p:cBhvr>
                                      <p:to>
                                        <p:strVal val="visible"/>
                                      </p:to>
                                    </p:set>
                                    <p:animEffect transition="in" filter="fade">
                                      <p:cBhvr>
                                        <p:cTn id="7" dur="500"/>
                                        <p:tgtEl>
                                          <p:spTgt spid="4">
                                            <p:graphicEl>
                                              <a:dgm id="{DB648BE5-2715-4AC4-83D4-CE77A2EC2DF3}"/>
                                            </p:graphic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30"/>
                                        </p:tgtEl>
                                        <p:attrNameLst>
                                          <p:attrName>style.visibility</p:attrName>
                                        </p:attrNameLst>
                                      </p:cBhvr>
                                      <p:to>
                                        <p:strVal val="visible"/>
                                      </p:to>
                                    </p:set>
                                    <p:animEffect transition="in" filter="fade">
                                      <p:cBhvr>
                                        <p:cTn id="10" dur="500"/>
                                        <p:tgtEl>
                                          <p:spTgt spid="103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graphicEl>
                                              <a:dgm id="{158EA0DC-8FC5-4550-8F68-7ED2C592B2D5}"/>
                                            </p:graphicEl>
                                          </p:spTgt>
                                        </p:tgtEl>
                                        <p:attrNameLst>
                                          <p:attrName>style.visibility</p:attrName>
                                        </p:attrNameLst>
                                      </p:cBhvr>
                                      <p:to>
                                        <p:strVal val="visible"/>
                                      </p:to>
                                    </p:set>
                                    <p:animEffect transition="in" filter="fade">
                                      <p:cBhvr>
                                        <p:cTn id="13" dur="500"/>
                                        <p:tgtEl>
                                          <p:spTgt spid="4">
                                            <p:graphicEl>
                                              <a:dgm id="{158EA0DC-8FC5-4550-8F68-7ED2C592B2D5}"/>
                                            </p:graphic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graphicEl>
                                              <a:dgm id="{534B0005-BB02-4A5A-ADB6-03EFF96975A8}"/>
                                            </p:graphicEl>
                                          </p:spTgt>
                                        </p:tgtEl>
                                        <p:attrNameLst>
                                          <p:attrName>style.visibility</p:attrName>
                                        </p:attrNameLst>
                                      </p:cBhvr>
                                      <p:to>
                                        <p:strVal val="visible"/>
                                      </p:to>
                                    </p:set>
                                    <p:animEffect transition="in" filter="fade">
                                      <p:cBhvr>
                                        <p:cTn id="16" dur="500"/>
                                        <p:tgtEl>
                                          <p:spTgt spid="4">
                                            <p:graphicEl>
                                              <a:dgm id="{534B0005-BB02-4A5A-ADB6-03EFF96975A8}"/>
                                            </p:graphic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graphicEl>
                                              <a:dgm id="{34D8F7E3-B760-4EDD-821A-23DD6196E387}"/>
                                            </p:graphicEl>
                                          </p:spTgt>
                                        </p:tgtEl>
                                        <p:attrNameLst>
                                          <p:attrName>style.visibility</p:attrName>
                                        </p:attrNameLst>
                                      </p:cBhvr>
                                      <p:to>
                                        <p:strVal val="visible"/>
                                      </p:to>
                                    </p:set>
                                    <p:animEffect transition="in" filter="fade">
                                      <p:cBhvr>
                                        <p:cTn id="19" dur="500"/>
                                        <p:tgtEl>
                                          <p:spTgt spid="4">
                                            <p:graphicEl>
                                              <a:dgm id="{34D8F7E3-B760-4EDD-821A-23DD6196E387}"/>
                                            </p:graphic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graphicEl>
                                              <a:dgm id="{F3C04083-44AC-4CA0-8794-6739FA6FA775}"/>
                                            </p:graphicEl>
                                          </p:spTgt>
                                        </p:tgtEl>
                                        <p:attrNameLst>
                                          <p:attrName>style.visibility</p:attrName>
                                        </p:attrNameLst>
                                      </p:cBhvr>
                                      <p:to>
                                        <p:strVal val="visible"/>
                                      </p:to>
                                    </p:set>
                                    <p:animEffect transition="in" filter="fade">
                                      <p:cBhvr>
                                        <p:cTn id="22" dur="500"/>
                                        <p:tgtEl>
                                          <p:spTgt spid="4">
                                            <p:graphicEl>
                                              <a:dgm id="{F3C04083-44AC-4CA0-8794-6739FA6FA775}"/>
                                            </p:graphic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500"/>
                                        <p:tgtEl>
                                          <p:spTgt spid="2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
                                            <p:graphicEl>
                                              <a:dgm id="{2D2E6B85-F63A-4E02-9E64-35E3F74CFA32}"/>
                                            </p:graphicEl>
                                          </p:spTgt>
                                        </p:tgtEl>
                                        <p:attrNameLst>
                                          <p:attrName>style.visibility</p:attrName>
                                        </p:attrNameLst>
                                      </p:cBhvr>
                                      <p:to>
                                        <p:strVal val="visible"/>
                                      </p:to>
                                    </p:set>
                                    <p:animEffect transition="in" filter="fade">
                                      <p:cBhvr>
                                        <p:cTn id="28" dur="500"/>
                                        <p:tgtEl>
                                          <p:spTgt spid="4">
                                            <p:graphicEl>
                                              <a:dgm id="{2D2E6B85-F63A-4E02-9E64-35E3F74CFA32}"/>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graphicEl>
                                              <a:dgm id="{5D6F5AFA-ABE2-4E96-8DE7-0B9319AC1B66}"/>
                                            </p:graphicEl>
                                          </p:spTgt>
                                        </p:tgtEl>
                                        <p:attrNameLst>
                                          <p:attrName>style.visibility</p:attrName>
                                        </p:attrNameLst>
                                      </p:cBhvr>
                                      <p:to>
                                        <p:strVal val="visible"/>
                                      </p:to>
                                    </p:set>
                                    <p:animEffect transition="in" filter="fade">
                                      <p:cBhvr>
                                        <p:cTn id="31" dur="500"/>
                                        <p:tgtEl>
                                          <p:spTgt spid="4">
                                            <p:graphicEl>
                                              <a:dgm id="{5D6F5AFA-ABE2-4E96-8DE7-0B9319AC1B66}"/>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
                                            <p:graphicEl>
                                              <a:dgm id="{31951C07-75F0-4ABB-AC23-4A6CD4F671C7}"/>
                                            </p:graphicEl>
                                          </p:spTgt>
                                        </p:tgtEl>
                                        <p:attrNameLst>
                                          <p:attrName>style.visibility</p:attrName>
                                        </p:attrNameLst>
                                      </p:cBhvr>
                                      <p:to>
                                        <p:strVal val="visible"/>
                                      </p:to>
                                    </p:set>
                                    <p:animEffect transition="in" filter="fade">
                                      <p:cBhvr>
                                        <p:cTn id="36" dur="500"/>
                                        <p:tgtEl>
                                          <p:spTgt spid="4">
                                            <p:graphicEl>
                                              <a:dgm id="{31951C07-75F0-4ABB-AC23-4A6CD4F671C7}"/>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
                                            <p:graphicEl>
                                              <a:dgm id="{10E0F375-1AE2-421C-87D0-B54D6D2E07F3}"/>
                                            </p:graphicEl>
                                          </p:spTgt>
                                        </p:tgtEl>
                                        <p:attrNameLst>
                                          <p:attrName>style.visibility</p:attrName>
                                        </p:attrNameLst>
                                      </p:cBhvr>
                                      <p:to>
                                        <p:strVal val="visible"/>
                                      </p:to>
                                    </p:set>
                                    <p:animEffect transition="in" filter="fade">
                                      <p:cBhvr>
                                        <p:cTn id="39" dur="500"/>
                                        <p:tgtEl>
                                          <p:spTgt spid="4">
                                            <p:graphicEl>
                                              <a:dgm id="{10E0F375-1AE2-421C-87D0-B54D6D2E07F3}"/>
                                            </p:graphic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
                                            <p:graphicEl>
                                              <a:dgm id="{05D7C7CC-7A36-45D0-9347-2DCE05B4E3C2}"/>
                                            </p:graphicEl>
                                          </p:spTgt>
                                        </p:tgtEl>
                                        <p:attrNameLst>
                                          <p:attrName>style.visibility</p:attrName>
                                        </p:attrNameLst>
                                      </p:cBhvr>
                                      <p:to>
                                        <p:strVal val="visible"/>
                                      </p:to>
                                    </p:set>
                                    <p:animEffect transition="in" filter="fade">
                                      <p:cBhvr>
                                        <p:cTn id="42" dur="500"/>
                                        <p:tgtEl>
                                          <p:spTgt spid="4">
                                            <p:graphicEl>
                                              <a:dgm id="{05D7C7CC-7A36-45D0-9347-2DCE05B4E3C2}"/>
                                            </p:graphic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
                                            <p:graphicEl>
                                              <a:dgm id="{8FDE6EA0-9820-4749-AAFA-7CBF078FCA66}"/>
                                            </p:graphicEl>
                                          </p:spTgt>
                                        </p:tgtEl>
                                        <p:attrNameLst>
                                          <p:attrName>style.visibility</p:attrName>
                                        </p:attrNameLst>
                                      </p:cBhvr>
                                      <p:to>
                                        <p:strVal val="visible"/>
                                      </p:to>
                                    </p:set>
                                    <p:animEffect transition="in" filter="fade">
                                      <p:cBhvr>
                                        <p:cTn id="45" dur="500"/>
                                        <p:tgtEl>
                                          <p:spTgt spid="4">
                                            <p:graphicEl>
                                              <a:dgm id="{8FDE6EA0-9820-4749-AAFA-7CBF078FCA66}"/>
                                            </p:graphic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
                                            <p:graphicEl>
                                              <a:dgm id="{9FB94F4E-3D65-46F7-950A-25B1711EFF76}"/>
                                            </p:graphicEl>
                                          </p:spTgt>
                                        </p:tgtEl>
                                        <p:attrNameLst>
                                          <p:attrName>style.visibility</p:attrName>
                                        </p:attrNameLst>
                                      </p:cBhvr>
                                      <p:to>
                                        <p:strVal val="visible"/>
                                      </p:to>
                                    </p:set>
                                    <p:animEffect transition="in" filter="fade">
                                      <p:cBhvr>
                                        <p:cTn id="48" dur="500"/>
                                        <p:tgtEl>
                                          <p:spTgt spid="4">
                                            <p:graphicEl>
                                              <a:dgm id="{9FB94F4E-3D65-46F7-950A-25B1711EFF76}"/>
                                            </p:graphic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
                                            <p:graphicEl>
                                              <a:dgm id="{0F2E0E84-3399-4444-B5C8-35E71E21996F}"/>
                                            </p:graphicEl>
                                          </p:spTgt>
                                        </p:tgtEl>
                                        <p:attrNameLst>
                                          <p:attrName>style.visibility</p:attrName>
                                        </p:attrNameLst>
                                      </p:cBhvr>
                                      <p:to>
                                        <p:strVal val="visible"/>
                                      </p:to>
                                    </p:set>
                                    <p:animEffect transition="in" filter="fade">
                                      <p:cBhvr>
                                        <p:cTn id="51" dur="500"/>
                                        <p:tgtEl>
                                          <p:spTgt spid="4">
                                            <p:graphicEl>
                                              <a:dgm id="{0F2E0E84-3399-4444-B5C8-35E71E21996F}"/>
                                            </p:graphic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
                                            <p:graphicEl>
                                              <a:dgm id="{4B195378-A168-4B49-AF09-5CDD3F872880}"/>
                                            </p:graphicEl>
                                          </p:spTgt>
                                        </p:tgtEl>
                                        <p:attrNameLst>
                                          <p:attrName>style.visibility</p:attrName>
                                        </p:attrNameLst>
                                      </p:cBhvr>
                                      <p:to>
                                        <p:strVal val="visible"/>
                                      </p:to>
                                    </p:set>
                                    <p:animEffect transition="in" filter="fade">
                                      <p:cBhvr>
                                        <p:cTn id="54" dur="500"/>
                                        <p:tgtEl>
                                          <p:spTgt spid="4">
                                            <p:graphicEl>
                                              <a:dgm id="{4B195378-A168-4B49-AF09-5CDD3F872880}"/>
                                            </p:graphicEl>
                                          </p:spTgt>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4">
                                            <p:graphicEl>
                                              <a:dgm id="{D4AC62C6-BFF6-4788-ACE2-40A397B16ED6}"/>
                                            </p:graphicEl>
                                          </p:spTgt>
                                        </p:tgtEl>
                                        <p:attrNameLst>
                                          <p:attrName>style.visibility</p:attrName>
                                        </p:attrNameLst>
                                      </p:cBhvr>
                                      <p:to>
                                        <p:strVal val="visible"/>
                                      </p:to>
                                    </p:set>
                                    <p:animEffect transition="in" filter="fade">
                                      <p:cBhvr>
                                        <p:cTn id="57" dur="500"/>
                                        <p:tgtEl>
                                          <p:spTgt spid="4">
                                            <p:graphicEl>
                                              <a:dgm id="{D4AC62C6-BFF6-4788-ACE2-40A397B16ED6}"/>
                                            </p:graphicEl>
                                          </p:spTgt>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4">
                                            <p:graphicEl>
                                              <a:dgm id="{433A496A-1F5B-4C61-875F-173957ADC322}"/>
                                            </p:graphicEl>
                                          </p:spTgt>
                                        </p:tgtEl>
                                        <p:attrNameLst>
                                          <p:attrName>style.visibility</p:attrName>
                                        </p:attrNameLst>
                                      </p:cBhvr>
                                      <p:to>
                                        <p:strVal val="visible"/>
                                      </p:to>
                                    </p:set>
                                    <p:animEffect transition="in" filter="fade">
                                      <p:cBhvr>
                                        <p:cTn id="60" dur="500"/>
                                        <p:tgtEl>
                                          <p:spTgt spid="4">
                                            <p:graphicEl>
                                              <a:dgm id="{433A496A-1F5B-4C61-875F-173957ADC322}"/>
                                            </p:graphic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4">
                                            <p:graphicEl>
                                              <a:dgm id="{2C964154-0514-405B-8BFD-E7F285BAD404}"/>
                                            </p:graphicEl>
                                          </p:spTgt>
                                        </p:tgtEl>
                                        <p:attrNameLst>
                                          <p:attrName>style.visibility</p:attrName>
                                        </p:attrNameLst>
                                      </p:cBhvr>
                                      <p:to>
                                        <p:strVal val="visible"/>
                                      </p:to>
                                    </p:set>
                                    <p:animEffect transition="in" filter="fade">
                                      <p:cBhvr>
                                        <p:cTn id="63" dur="500"/>
                                        <p:tgtEl>
                                          <p:spTgt spid="4">
                                            <p:graphicEl>
                                              <a:dgm id="{2C964154-0514-405B-8BFD-E7F285BAD404}"/>
                                            </p:graphicEl>
                                          </p:spTgt>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4">
                                            <p:graphicEl>
                                              <a:dgm id="{DD3A757F-3B40-4C33-B50F-7C60D7716AB6}"/>
                                            </p:graphicEl>
                                          </p:spTgt>
                                        </p:tgtEl>
                                        <p:attrNameLst>
                                          <p:attrName>style.visibility</p:attrName>
                                        </p:attrNameLst>
                                      </p:cBhvr>
                                      <p:to>
                                        <p:strVal val="visible"/>
                                      </p:to>
                                    </p:set>
                                    <p:animEffect transition="in" filter="fade">
                                      <p:cBhvr>
                                        <p:cTn id="66" dur="500"/>
                                        <p:tgtEl>
                                          <p:spTgt spid="4">
                                            <p:graphicEl>
                                              <a:dgm id="{DD3A757F-3B40-4C33-B50F-7C60D7716AB6}"/>
                                            </p:graphicEl>
                                          </p:spTgt>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4">
                                            <p:graphicEl>
                                              <a:dgm id="{4F1EDFBB-2F29-4720-A863-E63FAE969BFE}"/>
                                            </p:graphicEl>
                                          </p:spTgt>
                                        </p:tgtEl>
                                        <p:attrNameLst>
                                          <p:attrName>style.visibility</p:attrName>
                                        </p:attrNameLst>
                                      </p:cBhvr>
                                      <p:to>
                                        <p:strVal val="visible"/>
                                      </p:to>
                                    </p:set>
                                    <p:animEffect transition="in" filter="fade">
                                      <p:cBhvr>
                                        <p:cTn id="69" dur="500"/>
                                        <p:tgtEl>
                                          <p:spTgt spid="4">
                                            <p:graphicEl>
                                              <a:dgm id="{4F1EDFBB-2F29-4720-A863-E63FAE969BFE}"/>
                                            </p:graphicEl>
                                          </p:spTgt>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4">
                                            <p:graphicEl>
                                              <a:dgm id="{66DC6897-3A0B-4CC4-A981-49E955B7DA61}"/>
                                            </p:graphicEl>
                                          </p:spTgt>
                                        </p:tgtEl>
                                        <p:attrNameLst>
                                          <p:attrName>style.visibility</p:attrName>
                                        </p:attrNameLst>
                                      </p:cBhvr>
                                      <p:to>
                                        <p:strVal val="visible"/>
                                      </p:to>
                                    </p:set>
                                    <p:animEffect transition="in" filter="fade">
                                      <p:cBhvr>
                                        <p:cTn id="72" dur="500"/>
                                        <p:tgtEl>
                                          <p:spTgt spid="4">
                                            <p:graphicEl>
                                              <a:dgm id="{66DC6897-3A0B-4CC4-A981-49E955B7DA61}"/>
                                            </p:graphicEl>
                                          </p:spTgt>
                                        </p:tgtEl>
                                      </p:cBhvr>
                                    </p:animEffect>
                                  </p:childTnLst>
                                </p:cTn>
                              </p:par>
                              <p:par>
                                <p:cTn id="73" presetID="10" presetClass="entr" presetSubtype="0" fill="hold" nodeType="withEffect">
                                  <p:stCondLst>
                                    <p:cond delay="0"/>
                                  </p:stCondLst>
                                  <p:childTnLst>
                                    <p:set>
                                      <p:cBhvr>
                                        <p:cTn id="74" dur="1" fill="hold">
                                          <p:stCondLst>
                                            <p:cond delay="0"/>
                                          </p:stCondLst>
                                        </p:cTn>
                                        <p:tgtEl>
                                          <p:spTgt spid="3"/>
                                        </p:tgtEl>
                                        <p:attrNameLst>
                                          <p:attrName>style.visibility</p:attrName>
                                        </p:attrNameLst>
                                      </p:cBhvr>
                                      <p:to>
                                        <p:strVal val="visible"/>
                                      </p:to>
                                    </p:set>
                                    <p:animEffect transition="in" filter="fade">
                                      <p:cBhvr>
                                        <p:cTn id="75" dur="500"/>
                                        <p:tgtEl>
                                          <p:spTgt spid="3"/>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4">
                                            <p:graphicEl>
                                              <a:dgm id="{EEEE9BE9-96FB-4337-A93A-76951390F85A}"/>
                                            </p:graphicEl>
                                          </p:spTgt>
                                        </p:tgtEl>
                                        <p:attrNameLst>
                                          <p:attrName>style.visibility</p:attrName>
                                        </p:attrNameLst>
                                      </p:cBhvr>
                                      <p:to>
                                        <p:strVal val="visible"/>
                                      </p:to>
                                    </p:set>
                                    <p:animEffect transition="in" filter="fade">
                                      <p:cBhvr>
                                        <p:cTn id="78" dur="500"/>
                                        <p:tgtEl>
                                          <p:spTgt spid="4">
                                            <p:graphicEl>
                                              <a:dgm id="{EEEE9BE9-96FB-4337-A93A-76951390F85A}"/>
                                            </p:graphicEl>
                                          </p:spTgt>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4">
                                            <p:graphicEl>
                                              <a:dgm id="{5DCC0887-01E7-4179-B1FA-FD1C83EB5A85}"/>
                                            </p:graphicEl>
                                          </p:spTgt>
                                        </p:tgtEl>
                                        <p:attrNameLst>
                                          <p:attrName>style.visibility</p:attrName>
                                        </p:attrNameLst>
                                      </p:cBhvr>
                                      <p:to>
                                        <p:strVal val="visible"/>
                                      </p:to>
                                    </p:set>
                                    <p:animEffect transition="in" filter="fade">
                                      <p:cBhvr>
                                        <p:cTn id="81" dur="500"/>
                                        <p:tgtEl>
                                          <p:spTgt spid="4">
                                            <p:graphicEl>
                                              <a:dgm id="{5DCC0887-01E7-4179-B1FA-FD1C83EB5A85}"/>
                                            </p:graphicEl>
                                          </p:spTgt>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4">
                                            <p:graphicEl>
                                              <a:dgm id="{99F54D4B-7883-4033-8B00-0EDFDDED3D42}"/>
                                            </p:graphicEl>
                                          </p:spTgt>
                                        </p:tgtEl>
                                        <p:attrNameLst>
                                          <p:attrName>style.visibility</p:attrName>
                                        </p:attrNameLst>
                                      </p:cBhvr>
                                      <p:to>
                                        <p:strVal val="visible"/>
                                      </p:to>
                                    </p:set>
                                    <p:animEffect transition="in" filter="fade">
                                      <p:cBhvr>
                                        <p:cTn id="84" dur="500"/>
                                        <p:tgtEl>
                                          <p:spTgt spid="4">
                                            <p:graphicEl>
                                              <a:dgm id="{99F54D4B-7883-4033-8B00-0EDFDDED3D42}"/>
                                            </p:graphicEl>
                                          </p:spTgt>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78"/>
                                        </p:tgtEl>
                                        <p:attrNameLst>
                                          <p:attrName>style.visibility</p:attrName>
                                        </p:attrNameLst>
                                      </p:cBhvr>
                                      <p:to>
                                        <p:strVal val="visible"/>
                                      </p:to>
                                    </p:set>
                                    <p:animEffect transition="in" filter="fade">
                                      <p:cBhvr>
                                        <p:cTn id="87" dur="500"/>
                                        <p:tgtEl>
                                          <p:spTgt spid="78"/>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500"/>
                                        <p:tgtEl>
                                          <p:spTgt spid="20"/>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85"/>
                                        </p:tgtEl>
                                        <p:attrNameLst>
                                          <p:attrName>style.visibility</p:attrName>
                                        </p:attrNameLst>
                                      </p:cBhvr>
                                      <p:to>
                                        <p:strVal val="visible"/>
                                      </p:to>
                                    </p:set>
                                    <p:animEffect transition="in" filter="fade">
                                      <p:cBhvr>
                                        <p:cTn id="95" dur="500"/>
                                        <p:tgtEl>
                                          <p:spTgt spid="85"/>
                                        </p:tgtEl>
                                      </p:cBhvr>
                                    </p:animEffect>
                                  </p:childTnLst>
                                </p:cTn>
                              </p:par>
                              <p:par>
                                <p:cTn id="96" presetID="10" presetClass="entr" presetSubtype="0" fill="hold" nodeType="withEffect">
                                  <p:stCondLst>
                                    <p:cond delay="0"/>
                                  </p:stCondLst>
                                  <p:childTnLst>
                                    <p:set>
                                      <p:cBhvr>
                                        <p:cTn id="97" dur="1" fill="hold">
                                          <p:stCondLst>
                                            <p:cond delay="0"/>
                                          </p:stCondLst>
                                        </p:cTn>
                                        <p:tgtEl>
                                          <p:spTgt spid="83"/>
                                        </p:tgtEl>
                                        <p:attrNameLst>
                                          <p:attrName>style.visibility</p:attrName>
                                        </p:attrNameLst>
                                      </p:cBhvr>
                                      <p:to>
                                        <p:strVal val="visible"/>
                                      </p:to>
                                    </p:set>
                                    <p:animEffect transition="in" filter="fade">
                                      <p:cBhvr>
                                        <p:cTn id="98" dur="500"/>
                                        <p:tgtEl>
                                          <p:spTgt spid="83"/>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6"/>
                                        </p:tgtEl>
                                        <p:attrNameLst>
                                          <p:attrName>style.visibility</p:attrName>
                                        </p:attrNameLst>
                                      </p:cBhvr>
                                      <p:to>
                                        <p:strVal val="visible"/>
                                      </p:to>
                                    </p:set>
                                    <p:animEffect transition="in" filter="fade">
                                      <p:cBhvr>
                                        <p:cTn id="101" dur="500"/>
                                        <p:tgtEl>
                                          <p:spTgt spid="6"/>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10"/>
                                        </p:tgtEl>
                                        <p:attrNameLst>
                                          <p:attrName>style.visibility</p:attrName>
                                        </p:attrNameLst>
                                      </p:cBhvr>
                                      <p:to>
                                        <p:strVal val="visible"/>
                                      </p:to>
                                    </p:set>
                                    <p:animEffect transition="in" filter="fade">
                                      <p:cBhvr>
                                        <p:cTn id="104" dur="500"/>
                                        <p:tgtEl>
                                          <p:spTgt spid="10"/>
                                        </p:tgtEl>
                                      </p:cBhvr>
                                    </p:animEffect>
                                  </p:childTnLst>
                                </p:cTn>
                              </p:par>
                              <p:par>
                                <p:cTn id="105" presetID="10" presetClass="entr" presetSubtype="0" fill="hold" nodeType="withEffect">
                                  <p:stCondLst>
                                    <p:cond delay="0"/>
                                  </p:stCondLst>
                                  <p:childTnLst>
                                    <p:set>
                                      <p:cBhvr>
                                        <p:cTn id="106" dur="1" fill="hold">
                                          <p:stCondLst>
                                            <p:cond delay="0"/>
                                          </p:stCondLst>
                                        </p:cTn>
                                        <p:tgtEl>
                                          <p:spTgt spid="84"/>
                                        </p:tgtEl>
                                        <p:attrNameLst>
                                          <p:attrName>style.visibility</p:attrName>
                                        </p:attrNameLst>
                                      </p:cBhvr>
                                      <p:to>
                                        <p:strVal val="visible"/>
                                      </p:to>
                                    </p:set>
                                    <p:animEffect transition="in" filter="fade">
                                      <p:cBhvr>
                                        <p:cTn id="107" dur="500"/>
                                        <p:tgtEl>
                                          <p:spTgt spid="84"/>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500"/>
                                        <p:tgtEl>
                                          <p:spTgt spid="61"/>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59"/>
                                        </p:tgtEl>
                                        <p:attrNameLst>
                                          <p:attrName>style.visibility</p:attrName>
                                        </p:attrNameLst>
                                      </p:cBhvr>
                                      <p:to>
                                        <p:strVal val="visible"/>
                                      </p:to>
                                    </p:set>
                                    <p:animEffect transition="in" filter="fade">
                                      <p:cBhvr>
                                        <p:cTn id="113" dur="500"/>
                                        <p:tgtEl>
                                          <p:spTgt spid="59"/>
                                        </p:tgtEl>
                                      </p:cBhvr>
                                    </p:animEffect>
                                  </p:childTnLst>
                                </p:cTn>
                              </p:par>
                              <p:par>
                                <p:cTn id="114" presetID="10" presetClass="entr" presetSubtype="0" fill="hold" nodeType="withEffect">
                                  <p:stCondLst>
                                    <p:cond delay="0"/>
                                  </p:stCondLst>
                                  <p:childTnLst>
                                    <p:set>
                                      <p:cBhvr>
                                        <p:cTn id="115" dur="1" fill="hold">
                                          <p:stCondLst>
                                            <p:cond delay="0"/>
                                          </p:stCondLst>
                                        </p:cTn>
                                        <p:tgtEl>
                                          <p:spTgt spid="14"/>
                                        </p:tgtEl>
                                        <p:attrNameLst>
                                          <p:attrName>style.visibility</p:attrName>
                                        </p:attrNameLst>
                                      </p:cBhvr>
                                      <p:to>
                                        <p:strVal val="visible"/>
                                      </p:to>
                                    </p:set>
                                    <p:animEffect transition="in" filter="fade">
                                      <p:cBhvr>
                                        <p:cTn id="116" dur="500"/>
                                        <p:tgtEl>
                                          <p:spTgt spid="14"/>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fade">
                                      <p:cBhvr>
                                        <p:cTn id="1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9" grpId="0" animBg="1"/>
      <p:bldP spid="61" grpId="0" animBg="1"/>
      <p:bldP spid="6" grpId="0" animBg="1"/>
      <p:bldP spid="10" grpId="0" animBg="1"/>
      <p:bldGraphic spid="4" grpId="0">
        <p:bldSub>
          <a:bldDgm bld="lvlAtOnce"/>
        </p:bldSub>
      </p:bldGraphic>
      <p:bldP spid="78" grpId="0" animBg="1"/>
      <p:bldP spid="20"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t>Part 2:  Break-out Sessions</a:t>
            </a:r>
            <a:endParaRPr lang="en-US" sz="2800" dirty="0"/>
          </a:p>
        </p:txBody>
      </p: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4232" y="269354"/>
            <a:ext cx="1760110" cy="1973578"/>
          </a:xfrm>
          <a:prstGeom prst="rect">
            <a:avLst/>
          </a:prstGeom>
        </p:spPr>
      </p:pic>
      <p:sp>
        <p:nvSpPr>
          <p:cNvPr id="3" name="Text Placeholder 2">
            <a:extLst>
              <a:ext uri="{FF2B5EF4-FFF2-40B4-BE49-F238E27FC236}">
                <a16:creationId xmlns:a16="http://schemas.microsoft.com/office/drawing/2014/main" id="{F9ED9E81-17D5-4274-B950-CDD1B65B0753}"/>
              </a:ext>
            </a:extLst>
          </p:cNvPr>
          <p:cNvSpPr>
            <a:spLocks noGrp="1"/>
          </p:cNvSpPr>
          <p:nvPr>
            <p:ph type="body" idx="1"/>
          </p:nvPr>
        </p:nvSpPr>
        <p:spPr/>
        <p:txBody>
          <a:bodyPr/>
          <a:lstStyle/>
          <a:p>
            <a:pPr marL="342900" indent="-342900">
              <a:buFont typeface="Wingdings" panose="05000000000000000000" pitchFamily="2" charset="2"/>
              <a:buChar char="Ø"/>
            </a:pPr>
            <a:r>
              <a:rPr lang="en-US" dirty="0"/>
              <a:t>Group 1: Physician/Provider specific training</a:t>
            </a:r>
          </a:p>
          <a:p>
            <a:pPr marL="342900" indent="-342900">
              <a:buFont typeface="Wingdings" panose="05000000000000000000" pitchFamily="2" charset="2"/>
              <a:buChar char="Ø"/>
            </a:pPr>
            <a:r>
              <a:rPr lang="en-US" dirty="0"/>
              <a:t>Group 2: Health care related professionals training</a:t>
            </a:r>
          </a:p>
          <a:p>
            <a:pPr algn="ctr"/>
            <a:endParaRPr lang="en-US" dirty="0"/>
          </a:p>
          <a:p>
            <a:pPr algn="ctr"/>
            <a:endParaRPr lang="en-US" dirty="0"/>
          </a:p>
        </p:txBody>
      </p:sp>
    </p:spTree>
    <p:extLst>
      <p:ext uri="{BB962C8B-B14F-4D97-AF65-F5344CB8AC3E}">
        <p14:creationId xmlns:p14="http://schemas.microsoft.com/office/powerpoint/2010/main" val="16665464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775856" y="365125"/>
            <a:ext cx="8577943" cy="1325563"/>
          </a:xfrm>
        </p:spPr>
        <p:txBody>
          <a:bodyPr/>
          <a:lstStyle/>
          <a:p>
            <a:pPr algn="ctr"/>
            <a:r>
              <a:rPr lang="en-US" dirty="0"/>
              <a:t>Break-out Session Discussion: Physicians/Providers Group</a:t>
            </a:r>
          </a:p>
        </p:txBody>
      </p:sp>
      <p:sp>
        <p:nvSpPr>
          <p:cNvPr id="4" name="Content Placeholder 3"/>
          <p:cNvSpPr>
            <a:spLocks noGrp="1"/>
          </p:cNvSpPr>
          <p:nvPr>
            <p:ph sz="half" idx="1"/>
          </p:nvPr>
        </p:nvSpPr>
        <p:spPr>
          <a:xfrm>
            <a:off x="838200" y="2242931"/>
            <a:ext cx="2329543" cy="3934031"/>
          </a:xfrm>
        </p:spPr>
        <p:txBody>
          <a:bodyPr>
            <a:normAutofit/>
          </a:bodyPr>
          <a:lstStyle/>
          <a:p>
            <a:pPr marL="0" indent="0">
              <a:buNone/>
            </a:pPr>
            <a:r>
              <a:rPr lang="en-US" dirty="0">
                <a:solidFill>
                  <a:srgbClr val="FF0000"/>
                </a:solidFill>
              </a:rPr>
              <a:t>Note: Case scenarios will be shared during this session.</a:t>
            </a:r>
          </a:p>
        </p:txBody>
      </p:sp>
      <p:sp>
        <p:nvSpPr>
          <p:cNvPr id="6" name="Content Placeholder 5"/>
          <p:cNvSpPr>
            <a:spLocks noGrp="1"/>
          </p:cNvSpPr>
          <p:nvPr>
            <p:ph sz="half" idx="2"/>
          </p:nvPr>
        </p:nvSpPr>
        <p:spPr>
          <a:xfrm>
            <a:off x="3254829" y="1825625"/>
            <a:ext cx="8098971" cy="4041776"/>
          </a:xfrm>
        </p:spPr>
        <p:txBody>
          <a:bodyPr>
            <a:normAutofit lnSpcReduction="10000"/>
          </a:bodyPr>
          <a:lstStyle/>
          <a:p>
            <a:r>
              <a:rPr lang="en-US" dirty="0"/>
              <a:t>What is the appropriate follow-up for each case scenario? </a:t>
            </a:r>
          </a:p>
          <a:p>
            <a:r>
              <a:rPr lang="en-US" dirty="0"/>
              <a:t>Who should be consulted in this area if one has questions on what to do?</a:t>
            </a:r>
          </a:p>
          <a:p>
            <a:endParaRPr lang="en-US" dirty="0"/>
          </a:p>
          <a:p>
            <a:pPr marL="0" indent="0">
              <a:buNone/>
            </a:pPr>
            <a:endParaRPr lang="en-US" dirty="0"/>
          </a:p>
          <a:p>
            <a:pPr marL="0" indent="0">
              <a:buNone/>
            </a:pPr>
            <a:r>
              <a:rPr lang="en-US" dirty="0"/>
              <a:t>This session will be focused on providing patient care and treatment services for populations that may be culturally sensitive to seeking health care services.</a:t>
            </a:r>
          </a:p>
          <a:p>
            <a:pPr marL="0" indent="0">
              <a:buNone/>
            </a:pPr>
            <a:endParaRPr lang="en-US" dirty="0"/>
          </a:p>
        </p:txBody>
      </p: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4232" y="269354"/>
            <a:ext cx="1760110" cy="1973578"/>
          </a:xfrm>
          <a:prstGeom prst="rect">
            <a:avLst/>
          </a:prstGeom>
        </p:spPr>
      </p:pic>
    </p:spTree>
    <p:extLst>
      <p:ext uri="{BB962C8B-B14F-4D97-AF65-F5344CB8AC3E}">
        <p14:creationId xmlns:p14="http://schemas.microsoft.com/office/powerpoint/2010/main" val="36601521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775856" y="365125"/>
            <a:ext cx="8577943" cy="1325563"/>
          </a:xfrm>
        </p:spPr>
        <p:txBody>
          <a:bodyPr/>
          <a:lstStyle/>
          <a:p>
            <a:pPr algn="ctr"/>
            <a:r>
              <a:rPr lang="en-US" dirty="0"/>
              <a:t>Break-out Session Discussion: </a:t>
            </a:r>
            <a:br>
              <a:rPr lang="en-US" dirty="0"/>
            </a:br>
            <a:r>
              <a:rPr lang="en-US" dirty="0"/>
              <a:t>Health Care Related Professionals</a:t>
            </a:r>
          </a:p>
        </p:txBody>
      </p:sp>
      <p:sp>
        <p:nvSpPr>
          <p:cNvPr id="4" name="Content Placeholder 3"/>
          <p:cNvSpPr>
            <a:spLocks noGrp="1"/>
          </p:cNvSpPr>
          <p:nvPr>
            <p:ph sz="half" idx="1"/>
          </p:nvPr>
        </p:nvSpPr>
        <p:spPr>
          <a:xfrm>
            <a:off x="838200" y="2242931"/>
            <a:ext cx="2329543" cy="3934031"/>
          </a:xfrm>
        </p:spPr>
        <p:txBody>
          <a:bodyPr/>
          <a:lstStyle/>
          <a:p>
            <a:pPr marL="0" indent="0">
              <a:buNone/>
            </a:pPr>
            <a:r>
              <a:rPr lang="en-US" dirty="0">
                <a:solidFill>
                  <a:srgbClr val="FF0000"/>
                </a:solidFill>
              </a:rPr>
              <a:t>Note: Case scenarios will be shared during this session.</a:t>
            </a:r>
          </a:p>
        </p:txBody>
      </p:sp>
      <p:sp>
        <p:nvSpPr>
          <p:cNvPr id="6" name="Content Placeholder 5"/>
          <p:cNvSpPr>
            <a:spLocks noGrp="1"/>
          </p:cNvSpPr>
          <p:nvPr>
            <p:ph sz="half" idx="2"/>
          </p:nvPr>
        </p:nvSpPr>
        <p:spPr>
          <a:xfrm>
            <a:off x="3254829" y="1825625"/>
            <a:ext cx="8466908" cy="4041776"/>
          </a:xfrm>
        </p:spPr>
        <p:txBody>
          <a:bodyPr/>
          <a:lstStyle/>
          <a:p>
            <a:r>
              <a:rPr lang="en-US" dirty="0"/>
              <a:t>What do you do and why do you do what you do? </a:t>
            </a:r>
          </a:p>
          <a:p>
            <a:r>
              <a:rPr lang="en-US" dirty="0"/>
              <a:t>What are cultural factors that team members need to be aware when interacting with the at-risk population?</a:t>
            </a:r>
          </a:p>
          <a:p>
            <a:pPr marL="0" indent="0">
              <a:buNone/>
            </a:pPr>
            <a:endParaRPr lang="en-US" dirty="0"/>
          </a:p>
          <a:p>
            <a:pPr marL="0" indent="0">
              <a:buNone/>
            </a:pPr>
            <a:endParaRPr lang="en-US" dirty="0"/>
          </a:p>
          <a:p>
            <a:pPr marL="0" indent="0">
              <a:buNone/>
            </a:pPr>
            <a:r>
              <a:rPr lang="en-US" dirty="0"/>
              <a:t>This session will be focused on how to deliver culturally appropriate outreach and public health education messages to the target population.</a:t>
            </a:r>
          </a:p>
          <a:p>
            <a:pPr marL="0" indent="0">
              <a:buNone/>
            </a:pPr>
            <a:endParaRPr lang="en-US" dirty="0"/>
          </a:p>
          <a:p>
            <a:pPr marL="0" indent="0">
              <a:buNone/>
            </a:pPr>
            <a:endParaRPr lang="en-US" dirty="0"/>
          </a:p>
          <a:p>
            <a:pPr marL="0" indent="0">
              <a:buNone/>
            </a:pPr>
            <a:endParaRPr lang="en-US" dirty="0"/>
          </a:p>
        </p:txBody>
      </p: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4232" y="269354"/>
            <a:ext cx="1760110" cy="1973578"/>
          </a:xfrm>
          <a:prstGeom prst="rect">
            <a:avLst/>
          </a:prstGeom>
        </p:spPr>
      </p:pic>
    </p:spTree>
    <p:extLst>
      <p:ext uri="{BB962C8B-B14F-4D97-AF65-F5344CB8AC3E}">
        <p14:creationId xmlns:p14="http://schemas.microsoft.com/office/powerpoint/2010/main" val="9883391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t>Part 3:  Team-based Plan</a:t>
            </a:r>
            <a:endParaRPr lang="en-US" sz="2800" dirty="0"/>
          </a:p>
        </p:txBody>
      </p: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4232" y="269354"/>
            <a:ext cx="1760110" cy="1973578"/>
          </a:xfrm>
          <a:prstGeom prst="rect">
            <a:avLst/>
          </a:prstGeom>
        </p:spPr>
      </p:pic>
      <p:sp>
        <p:nvSpPr>
          <p:cNvPr id="3" name="Text Placeholder 2">
            <a:extLst>
              <a:ext uri="{FF2B5EF4-FFF2-40B4-BE49-F238E27FC236}">
                <a16:creationId xmlns:a16="http://schemas.microsoft.com/office/drawing/2014/main" id="{F9ED9E81-17D5-4274-B950-CDD1B65B0753}"/>
              </a:ext>
            </a:extLst>
          </p:cNvPr>
          <p:cNvSpPr>
            <a:spLocks noGrp="1"/>
          </p:cNvSpPr>
          <p:nvPr>
            <p:ph type="body" idx="1"/>
          </p:nvPr>
        </p:nvSpPr>
        <p:spPr/>
        <p:txBody>
          <a:bodyPr/>
          <a:lstStyle/>
          <a:p>
            <a:pPr algn="ctr"/>
            <a:r>
              <a:rPr lang="en-US" dirty="0"/>
              <a:t>for addressing HBV and HCV</a:t>
            </a:r>
          </a:p>
          <a:p>
            <a:pPr algn="ctr"/>
            <a:endParaRPr lang="en-US" dirty="0"/>
          </a:p>
        </p:txBody>
      </p:sp>
    </p:spTree>
    <p:extLst>
      <p:ext uri="{BB962C8B-B14F-4D97-AF65-F5344CB8AC3E}">
        <p14:creationId xmlns:p14="http://schemas.microsoft.com/office/powerpoint/2010/main" val="12663677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775856" y="365125"/>
            <a:ext cx="8577943" cy="1325563"/>
          </a:xfrm>
        </p:spPr>
        <p:txBody>
          <a:bodyPr/>
          <a:lstStyle/>
          <a:p>
            <a:pPr algn="ctr"/>
            <a:r>
              <a:rPr lang="en-US" dirty="0"/>
              <a:t>Team-based Screening &amp; Linkage to Care Protocol Discussion</a:t>
            </a:r>
          </a:p>
        </p:txBody>
      </p:sp>
      <p:sp>
        <p:nvSpPr>
          <p:cNvPr id="6" name="Content Placeholder 5"/>
          <p:cNvSpPr>
            <a:spLocks noGrp="1"/>
          </p:cNvSpPr>
          <p:nvPr>
            <p:ph sz="half" idx="2"/>
          </p:nvPr>
        </p:nvSpPr>
        <p:spPr>
          <a:xfrm>
            <a:off x="834233" y="2362199"/>
            <a:ext cx="10519568" cy="4421778"/>
          </a:xfrm>
        </p:spPr>
        <p:txBody>
          <a:bodyPr>
            <a:normAutofit fontScale="92500" lnSpcReduction="20000"/>
          </a:bodyPr>
          <a:lstStyle/>
          <a:p>
            <a:r>
              <a:rPr lang="en-US" dirty="0"/>
              <a:t>Objective: To share information and local resources for hepatitis B and C, including free services for patients.</a:t>
            </a:r>
          </a:p>
          <a:p>
            <a:r>
              <a:rPr lang="en-US" dirty="0"/>
              <a:t>Materials:  Post-It notes in multi-colors</a:t>
            </a:r>
          </a:p>
          <a:p>
            <a:r>
              <a:rPr lang="en-US" dirty="0"/>
              <a:t>Directions: </a:t>
            </a:r>
          </a:p>
          <a:p>
            <a:pPr lvl="1"/>
            <a:r>
              <a:rPr lang="en-US" dirty="0"/>
              <a:t>Each person will be given different color Post-It notes.  </a:t>
            </a:r>
          </a:p>
          <a:p>
            <a:pPr lvl="1"/>
            <a:r>
              <a:rPr lang="en-US" dirty="0"/>
              <a:t>The instructor will call out a color and ask each person to write down a name of a person or organization that provides “Outreach” services for hepatitis B and/or C in the local area. </a:t>
            </a:r>
          </a:p>
          <a:p>
            <a:pPr lvl="1"/>
            <a:r>
              <a:rPr lang="en-US" dirty="0"/>
              <a:t>After you write down your answer, you may begin to discuss with other members of your table what you have written and how to access services or resources. (~5 min)</a:t>
            </a:r>
          </a:p>
          <a:p>
            <a:pPr lvl="1"/>
            <a:r>
              <a:rPr lang="en-US" dirty="0"/>
              <a:t>The instructor will then convene a large group discussion and ask each table to share their answers until there are no duplicate answers. (~5 min)</a:t>
            </a:r>
          </a:p>
          <a:p>
            <a:pPr lvl="1"/>
            <a:r>
              <a:rPr lang="en-US" dirty="0"/>
              <a:t>The same will be done for “Education,” “Screening,” “Vaccination,” and “Linkage to Care / Treatment Services.”</a:t>
            </a:r>
          </a:p>
          <a:p>
            <a:pPr marL="0" indent="0">
              <a:buNone/>
            </a:pPr>
            <a:endParaRPr lang="en-US" dirty="0"/>
          </a:p>
          <a:p>
            <a:pPr marL="0" indent="0">
              <a:buNone/>
            </a:pPr>
            <a:endParaRPr lang="en-US" dirty="0"/>
          </a:p>
          <a:p>
            <a:pPr marL="0" indent="0">
              <a:buNone/>
            </a:pPr>
            <a:endParaRPr lang="en-US" dirty="0"/>
          </a:p>
        </p:txBody>
      </p: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4232" y="269354"/>
            <a:ext cx="1760110" cy="1973578"/>
          </a:xfrm>
          <a:prstGeom prst="rect">
            <a:avLst/>
          </a:prstGeom>
        </p:spPr>
      </p:pic>
    </p:spTree>
    <p:extLst>
      <p:ext uri="{BB962C8B-B14F-4D97-AF65-F5344CB8AC3E}">
        <p14:creationId xmlns:p14="http://schemas.microsoft.com/office/powerpoint/2010/main" val="17743592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775856" y="365125"/>
            <a:ext cx="8577943" cy="1325563"/>
          </a:xfrm>
        </p:spPr>
        <p:txBody>
          <a:bodyPr/>
          <a:lstStyle/>
          <a:p>
            <a:pPr algn="ctr"/>
            <a:r>
              <a:rPr lang="en-US" dirty="0"/>
              <a:t>Training Evaluation</a:t>
            </a:r>
          </a:p>
        </p:txBody>
      </p:sp>
      <p:sp>
        <p:nvSpPr>
          <p:cNvPr id="6" name="Content Placeholder 5"/>
          <p:cNvSpPr>
            <a:spLocks noGrp="1"/>
          </p:cNvSpPr>
          <p:nvPr>
            <p:ph sz="half" idx="2"/>
          </p:nvPr>
        </p:nvSpPr>
        <p:spPr>
          <a:xfrm>
            <a:off x="834233" y="2362199"/>
            <a:ext cx="10519568" cy="4386944"/>
          </a:xfrm>
        </p:spPr>
        <p:txBody>
          <a:bodyPr>
            <a:normAutofit fontScale="92500" lnSpcReduction="20000"/>
          </a:bodyPr>
          <a:lstStyle/>
          <a:p>
            <a:r>
              <a:rPr lang="en-US" dirty="0"/>
              <a:t>Review:  </a:t>
            </a:r>
            <a:r>
              <a:rPr lang="en-US" altLang="en-US" sz="1700" dirty="0">
                <a:latin typeface="Arial" panose="020B0604020202020204" pitchFamily="34" charset="0"/>
                <a:cs typeface="Arial" panose="020B0604020202020204" pitchFamily="34" charset="0"/>
                <a:hlinkClick r:id="rId2"/>
              </a:rPr>
              <a:t>Video:  https://www.cancer.gov/types/liver/dyk-hepatitis-liver-cancer-video?cid=eb_govdel</a:t>
            </a:r>
            <a:endParaRPr lang="en-US" altLang="en-US" sz="4300" dirty="0">
              <a:latin typeface="Arial" panose="020B0604020202020204" pitchFamily="34" charset="0"/>
            </a:endParaRPr>
          </a:p>
          <a:p>
            <a:r>
              <a:rPr lang="en-US" dirty="0"/>
              <a:t>Evaluation measures: </a:t>
            </a:r>
          </a:p>
          <a:p>
            <a:pPr lvl="1"/>
            <a:r>
              <a:rPr lang="en-US" dirty="0"/>
              <a:t>Core knowledge assessment (pre- and post-test evaluation)</a:t>
            </a:r>
          </a:p>
          <a:p>
            <a:pPr lvl="1"/>
            <a:r>
              <a:rPr lang="en-US" dirty="0"/>
              <a:t>Training satisfaction</a:t>
            </a:r>
          </a:p>
          <a:p>
            <a:pPr lvl="2"/>
            <a:r>
              <a:rPr lang="en-US" dirty="0"/>
              <a:t>Were you able to learn skills that would help improve your service delivery?</a:t>
            </a:r>
          </a:p>
          <a:p>
            <a:pPr lvl="2"/>
            <a:r>
              <a:rPr lang="en-US" dirty="0"/>
              <a:t>Did you and your team members acquire new resources for patient care, i.e. outreach, education, screening, vaccination, and linkage to care and/or treatment services?</a:t>
            </a:r>
          </a:p>
          <a:p>
            <a:r>
              <a:rPr lang="en-US" dirty="0"/>
              <a:t>Follow-up evaluation (longitudinal?)</a:t>
            </a:r>
          </a:p>
          <a:p>
            <a:pPr lvl="1"/>
            <a:r>
              <a:rPr lang="en-US" dirty="0"/>
              <a:t>How will what has been taught in this CME/CE training improve screening efforts and linkage to care?</a:t>
            </a:r>
          </a:p>
          <a:p>
            <a:pPr lvl="2"/>
            <a:r>
              <a:rPr lang="en-US" dirty="0"/>
              <a:t>Email us your progress at </a:t>
            </a:r>
            <a:r>
              <a:rPr lang="en-US" dirty="0">
                <a:hlinkClick r:id="rId3"/>
              </a:rPr>
              <a:t>hepbtf@gmail.com</a:t>
            </a:r>
            <a:r>
              <a:rPr lang="en-US" dirty="0"/>
              <a:t>. </a:t>
            </a:r>
          </a:p>
          <a:p>
            <a:pPr marL="457200" lvl="1" indent="0">
              <a:buNone/>
            </a:pPr>
            <a:endParaRPr lang="en-US" dirty="0"/>
          </a:p>
          <a:p>
            <a:pPr marL="0" indent="0">
              <a:buNone/>
            </a:pPr>
            <a:r>
              <a:rPr lang="en-US" sz="2400" dirty="0"/>
              <a:t>Attendees as well as other Task Force members will provide links and resources to share that could be posted on </a:t>
            </a:r>
            <a:r>
              <a:rPr lang="en-US" sz="2400" dirty="0">
                <a:hlinkClick r:id="rId4"/>
              </a:rPr>
              <a:t>www.hepbtaskforce.org</a:t>
            </a:r>
            <a:r>
              <a:rPr lang="en-US" sz="2400" dirty="0"/>
              <a:t>. </a:t>
            </a:r>
          </a:p>
          <a:p>
            <a:pPr marL="0" indent="0">
              <a:buNone/>
            </a:pPr>
            <a:endParaRPr lang="en-US" sz="2000" dirty="0"/>
          </a:p>
          <a:p>
            <a:pPr marL="0" indent="0">
              <a:buNone/>
            </a:pPr>
            <a:endParaRPr lang="en-US" dirty="0"/>
          </a:p>
          <a:p>
            <a:pPr marL="0" indent="0">
              <a:buNone/>
            </a:pPr>
            <a:endParaRPr lang="en-US" dirty="0"/>
          </a:p>
        </p:txBody>
      </p:sp>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4232" y="269354"/>
            <a:ext cx="1760110" cy="1973578"/>
          </a:xfrm>
          <a:prstGeom prst="rect">
            <a:avLst/>
          </a:prstGeom>
        </p:spPr>
      </p:pic>
    </p:spTree>
    <p:extLst>
      <p:ext uri="{BB962C8B-B14F-4D97-AF65-F5344CB8AC3E}">
        <p14:creationId xmlns:p14="http://schemas.microsoft.com/office/powerpoint/2010/main" val="141594990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AD8E5-2649-408D-B77E-215FC141C371}"/>
              </a:ext>
            </a:extLst>
          </p:cNvPr>
          <p:cNvSpPr>
            <a:spLocks noGrp="1"/>
          </p:cNvSpPr>
          <p:nvPr>
            <p:ph type="title"/>
          </p:nvPr>
        </p:nvSpPr>
        <p:spPr>
          <a:xfrm>
            <a:off x="2828924" y="365125"/>
            <a:ext cx="8524875" cy="1325563"/>
          </a:xfrm>
        </p:spPr>
        <p:txBody>
          <a:bodyPr/>
          <a:lstStyle/>
          <a:p>
            <a:pPr algn="ctr"/>
            <a:r>
              <a:rPr lang="en-US" b="1" dirty="0"/>
              <a:t>About Hep B Task Force</a:t>
            </a:r>
          </a:p>
        </p:txBody>
      </p:sp>
      <p:sp>
        <p:nvSpPr>
          <p:cNvPr id="3" name="Content Placeholder 2">
            <a:extLst>
              <a:ext uri="{FF2B5EF4-FFF2-40B4-BE49-F238E27FC236}">
                <a16:creationId xmlns:a16="http://schemas.microsoft.com/office/drawing/2014/main" id="{B12F45AA-0D1C-4F24-9C59-F255BC52AC9C}"/>
              </a:ext>
            </a:extLst>
          </p:cNvPr>
          <p:cNvSpPr>
            <a:spLocks noGrp="1"/>
          </p:cNvSpPr>
          <p:nvPr>
            <p:ph idx="1"/>
          </p:nvPr>
        </p:nvSpPr>
        <p:spPr>
          <a:xfrm>
            <a:off x="838200" y="1973179"/>
            <a:ext cx="11049000" cy="4615467"/>
          </a:xfrm>
        </p:spPr>
        <p:txBody>
          <a:bodyPr>
            <a:normAutofit fontScale="77500" lnSpcReduction="20000"/>
          </a:bodyPr>
          <a:lstStyle/>
          <a:p>
            <a:r>
              <a:rPr lang="en-US" dirty="0"/>
              <a:t>The National Task Force on Hepatitis B Focus on Asian Pacific Islander Americans (Hep B Task Force) is a volunteer-based national coalition that brings together scientists, health professionals, not-for-profit organizations, and concerned citizens in a concerted effort to eliminate the transmission of hepatitis B and decrease health disparities among those chronically infected. The Task Force was founded in 1997 and was funded by CDC until 2002. During that time, members of the Task Force contributed articles to the AAPI Journal of Health and presented position papers to the American Cancer Society.  Following those years, the Task Force became involved with advocacy and screening recommendations for HBV infections. The Task Force has traditionally been physician-led.  The Task Force currently focuses on providing educational resources for providers.</a:t>
            </a:r>
          </a:p>
          <a:p>
            <a:pPr marL="0" indent="0">
              <a:buNone/>
            </a:pPr>
            <a:r>
              <a:rPr lang="en-US" b="1" dirty="0"/>
              <a:t>Our Vision</a:t>
            </a:r>
            <a:endParaRPr lang="en-US" dirty="0"/>
          </a:p>
          <a:p>
            <a:r>
              <a:rPr lang="en-US" dirty="0"/>
              <a:t>A United States free of hepatitis B.</a:t>
            </a:r>
          </a:p>
          <a:p>
            <a:pPr marL="0" indent="0">
              <a:buNone/>
            </a:pPr>
            <a:r>
              <a:rPr lang="en-US" b="1" dirty="0"/>
              <a:t>Our Mission</a:t>
            </a:r>
            <a:endParaRPr lang="en-US" dirty="0"/>
          </a:p>
          <a:p>
            <a:r>
              <a:rPr lang="en-US" dirty="0"/>
              <a:t>Eliminate hepatitis B, hepatitis B related liver disease, and liver cancer in the United States by empowering and mobilizing communities; enabling national networking and policy development; and advocating for education, access to comprehensive care, and affordable treatment for all Asian and Pacific Islander Americans.</a:t>
            </a:r>
          </a:p>
        </p:txBody>
      </p:sp>
      <p:pic>
        <p:nvPicPr>
          <p:cNvPr id="4" name="Picture 3">
            <a:extLst>
              <a:ext uri="{FF2B5EF4-FFF2-40B4-BE49-F238E27FC236}">
                <a16:creationId xmlns:a16="http://schemas.microsoft.com/office/drawing/2014/main" id="{9F8DF1A2-C698-43D9-B58D-547ED3DA2C4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4232" y="269354"/>
            <a:ext cx="1355515" cy="1519913"/>
          </a:xfrm>
          <a:prstGeom prst="rect">
            <a:avLst/>
          </a:prstGeom>
        </p:spPr>
      </p:pic>
    </p:spTree>
    <p:extLst>
      <p:ext uri="{BB962C8B-B14F-4D97-AF65-F5344CB8AC3E}">
        <p14:creationId xmlns:p14="http://schemas.microsoft.com/office/powerpoint/2010/main" val="2790959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Title 187"/>
          <p:cNvSpPr>
            <a:spLocks noGrp="1"/>
          </p:cNvSpPr>
          <p:nvPr>
            <p:ph type="title"/>
          </p:nvPr>
        </p:nvSpPr>
        <p:spPr>
          <a:xfrm>
            <a:off x="2778642" y="365125"/>
            <a:ext cx="8575157" cy="1325563"/>
          </a:xfrm>
        </p:spPr>
        <p:txBody>
          <a:bodyPr>
            <a:normAutofit fontScale="90000"/>
          </a:bodyPr>
          <a:lstStyle/>
          <a:p>
            <a:r>
              <a:rPr lang="en-US" b="1" dirty="0"/>
              <a:t>H</a:t>
            </a:r>
            <a:r>
              <a:rPr lang="en-US" dirty="0"/>
              <a:t>ealth </a:t>
            </a:r>
            <a:r>
              <a:rPr lang="en-US" b="1" dirty="0"/>
              <a:t>E</a:t>
            </a:r>
            <a:r>
              <a:rPr lang="en-US" dirty="0"/>
              <a:t>ducation for </a:t>
            </a:r>
            <a:r>
              <a:rPr lang="en-US" b="1" dirty="0"/>
              <a:t>L</a:t>
            </a:r>
            <a:r>
              <a:rPr lang="en-US" dirty="0"/>
              <a:t>iver </a:t>
            </a:r>
            <a:r>
              <a:rPr lang="en-US" b="1" dirty="0"/>
              <a:t>P</a:t>
            </a:r>
            <a:r>
              <a:rPr lang="en-US" dirty="0"/>
              <a:t>roviders (H.E.L.P.) Team-based Training Program</a:t>
            </a:r>
          </a:p>
        </p:txBody>
      </p:sp>
      <p:pic>
        <p:nvPicPr>
          <p:cNvPr id="192" name="Picture 19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4232" y="269354"/>
            <a:ext cx="1760110" cy="1973578"/>
          </a:xfrm>
          <a:prstGeom prst="rect">
            <a:avLst/>
          </a:prstGeom>
        </p:spPr>
      </p:pic>
      <p:sp>
        <p:nvSpPr>
          <p:cNvPr id="2" name="Content Placeholder 1"/>
          <p:cNvSpPr>
            <a:spLocks noGrp="1"/>
          </p:cNvSpPr>
          <p:nvPr>
            <p:ph sz="half" idx="2"/>
          </p:nvPr>
        </p:nvSpPr>
        <p:spPr>
          <a:xfrm>
            <a:off x="2856614" y="1825624"/>
            <a:ext cx="8832466" cy="4758055"/>
          </a:xfrm>
        </p:spPr>
        <p:txBody>
          <a:bodyPr>
            <a:normAutofit fontScale="70000" lnSpcReduction="20000"/>
          </a:bodyPr>
          <a:lstStyle/>
          <a:p>
            <a:pPr marL="0" indent="0">
              <a:lnSpc>
                <a:spcPct val="110000"/>
              </a:lnSpc>
              <a:buNone/>
            </a:pPr>
            <a:r>
              <a:rPr lang="en-US" b="1" dirty="0"/>
              <a:t>Learning Objectives:  </a:t>
            </a:r>
          </a:p>
          <a:p>
            <a:pPr marL="0" indent="0">
              <a:lnSpc>
                <a:spcPct val="110000"/>
              </a:lnSpc>
              <a:buNone/>
            </a:pPr>
            <a:r>
              <a:rPr lang="en-US" dirty="0"/>
              <a:t>By the end of the training, participants will…</a:t>
            </a:r>
          </a:p>
          <a:p>
            <a:pPr fontAlgn="t">
              <a:lnSpc>
                <a:spcPct val="110000"/>
              </a:lnSpc>
            </a:pPr>
            <a:r>
              <a:rPr lang="en-US" dirty="0"/>
              <a:t>Acquire core medical knowledge of hepatitis B and C</a:t>
            </a:r>
          </a:p>
          <a:p>
            <a:pPr lvl="1">
              <a:buFont typeface="Wingdings" panose="05000000000000000000" pitchFamily="2" charset="2"/>
              <a:buChar char="Ø"/>
            </a:pPr>
            <a:r>
              <a:rPr lang="en-US" dirty="0"/>
              <a:t>Identify those at risk for hepatitis B and C</a:t>
            </a:r>
          </a:p>
          <a:p>
            <a:pPr lvl="1">
              <a:buFont typeface="Wingdings" panose="05000000000000000000" pitchFamily="2" charset="2"/>
              <a:buChar char="Ø"/>
            </a:pPr>
            <a:r>
              <a:rPr lang="en-US" dirty="0"/>
              <a:t>Differentiate between an acute and chronic hepatitis B and C infection</a:t>
            </a:r>
          </a:p>
          <a:p>
            <a:pPr lvl="1">
              <a:buFont typeface="Wingdings" panose="05000000000000000000" pitchFamily="2" charset="2"/>
              <a:buChar char="Ø"/>
            </a:pPr>
            <a:r>
              <a:rPr lang="en-US" dirty="0"/>
              <a:t>Use and interpret appropriate screening methods for hepatitis B and C testing of high risk patients</a:t>
            </a:r>
          </a:p>
          <a:p>
            <a:pPr fontAlgn="t">
              <a:lnSpc>
                <a:spcPct val="110000"/>
              </a:lnSpc>
            </a:pPr>
            <a:r>
              <a:rPr lang="en-US" dirty="0"/>
              <a:t>Acquire a team-based approach to increasing viral hepatitis screening and linking those infected to care; those who are HBV naïve (negative for HBsAg, anti-HBs and anti-</a:t>
            </a:r>
            <a:r>
              <a:rPr lang="en-US" dirty="0" err="1"/>
              <a:t>HBc</a:t>
            </a:r>
            <a:r>
              <a:rPr lang="en-US" dirty="0"/>
              <a:t>) to vaccination; and education to avoid risks to HCV or HBV</a:t>
            </a:r>
          </a:p>
          <a:p>
            <a:pPr lvl="1" fontAlgn="t">
              <a:lnSpc>
                <a:spcPct val="110000"/>
              </a:lnSpc>
              <a:buFont typeface="Wingdings" panose="05000000000000000000" pitchFamily="2" charset="2"/>
              <a:buChar char="Ø"/>
            </a:pPr>
            <a:r>
              <a:rPr lang="en-US" dirty="0"/>
              <a:t>Illustrate team based approaches to hepatitis B and C screening</a:t>
            </a:r>
          </a:p>
          <a:p>
            <a:pPr fontAlgn="t">
              <a:lnSpc>
                <a:spcPct val="110000"/>
              </a:lnSpc>
            </a:pPr>
            <a:r>
              <a:rPr lang="en-US" dirty="0"/>
              <a:t>Have the tools and resources necessary to increase HBV and HCV screenings after the training</a:t>
            </a:r>
          </a:p>
          <a:p>
            <a:pPr lvl="1" fontAlgn="t">
              <a:lnSpc>
                <a:spcPct val="110000"/>
              </a:lnSpc>
              <a:buFont typeface="Wingdings" panose="05000000000000000000" pitchFamily="2" charset="2"/>
              <a:buChar char="Ø"/>
            </a:pPr>
            <a:r>
              <a:rPr lang="en-US" dirty="0"/>
              <a:t>Apply different treatment modalities for hepatitis B and C</a:t>
            </a:r>
          </a:p>
        </p:txBody>
      </p:sp>
    </p:spTree>
    <p:extLst>
      <p:ext uri="{BB962C8B-B14F-4D97-AF65-F5344CB8AC3E}">
        <p14:creationId xmlns:p14="http://schemas.microsoft.com/office/powerpoint/2010/main" val="1814222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Title 187"/>
          <p:cNvSpPr>
            <a:spLocks noGrp="1"/>
          </p:cNvSpPr>
          <p:nvPr>
            <p:ph type="title"/>
          </p:nvPr>
        </p:nvSpPr>
        <p:spPr>
          <a:xfrm>
            <a:off x="2778642" y="365125"/>
            <a:ext cx="8575157" cy="1325563"/>
          </a:xfrm>
        </p:spPr>
        <p:txBody>
          <a:bodyPr>
            <a:normAutofit fontScale="90000"/>
          </a:bodyPr>
          <a:lstStyle/>
          <a:p>
            <a:r>
              <a:rPr lang="en-US" b="1" dirty="0"/>
              <a:t>H</a:t>
            </a:r>
            <a:r>
              <a:rPr lang="en-US" dirty="0"/>
              <a:t>ealth </a:t>
            </a:r>
            <a:r>
              <a:rPr lang="en-US" b="1" dirty="0"/>
              <a:t>E</a:t>
            </a:r>
            <a:r>
              <a:rPr lang="en-US" dirty="0"/>
              <a:t>ducation for </a:t>
            </a:r>
            <a:r>
              <a:rPr lang="en-US" b="1" dirty="0"/>
              <a:t>L</a:t>
            </a:r>
            <a:r>
              <a:rPr lang="en-US" dirty="0"/>
              <a:t>iver </a:t>
            </a:r>
            <a:r>
              <a:rPr lang="en-US" b="1" dirty="0"/>
              <a:t>P</a:t>
            </a:r>
            <a:r>
              <a:rPr lang="en-US" dirty="0"/>
              <a:t>roviders (H.E.L.P.) Team-based Training Program</a:t>
            </a:r>
          </a:p>
        </p:txBody>
      </p:sp>
      <p:sp>
        <p:nvSpPr>
          <p:cNvPr id="191" name="Content Placeholder 190"/>
          <p:cNvSpPr>
            <a:spLocks noGrp="1"/>
          </p:cNvSpPr>
          <p:nvPr>
            <p:ph sz="half" idx="2"/>
          </p:nvPr>
        </p:nvSpPr>
        <p:spPr>
          <a:xfrm>
            <a:off x="276892" y="2242932"/>
            <a:ext cx="4874228" cy="4477908"/>
          </a:xfrm>
        </p:spPr>
        <p:txBody>
          <a:bodyPr>
            <a:normAutofit fontScale="55000" lnSpcReduction="20000"/>
          </a:bodyPr>
          <a:lstStyle/>
          <a:p>
            <a:pPr marL="0" indent="0">
              <a:buNone/>
            </a:pPr>
            <a:r>
              <a:rPr lang="en-US" sz="3900" dirty="0"/>
              <a:t>In-person trainings have been provided in:</a:t>
            </a:r>
          </a:p>
          <a:p>
            <a:r>
              <a:rPr lang="en-US" dirty="0"/>
              <a:t>Washington, DC metropolitan area (2017)</a:t>
            </a:r>
          </a:p>
          <a:p>
            <a:r>
              <a:rPr lang="en-US" dirty="0"/>
              <a:t>Houston, TX (2017)</a:t>
            </a:r>
          </a:p>
          <a:p>
            <a:r>
              <a:rPr lang="en-US" dirty="0"/>
              <a:t>Atlanta, GA (2017)</a:t>
            </a:r>
          </a:p>
          <a:p>
            <a:r>
              <a:rPr lang="en-US" dirty="0"/>
              <a:t>Seattle, WA (2017)</a:t>
            </a:r>
          </a:p>
          <a:p>
            <a:r>
              <a:rPr lang="en-US" dirty="0"/>
              <a:t>New York, NY (2017)</a:t>
            </a:r>
          </a:p>
          <a:p>
            <a:r>
              <a:rPr lang="en-US" dirty="0"/>
              <a:t>Chicago, IL (2017)</a:t>
            </a:r>
          </a:p>
          <a:p>
            <a:r>
              <a:rPr lang="en-US" dirty="0"/>
              <a:t>San Diego, CA (2017)</a:t>
            </a:r>
          </a:p>
          <a:p>
            <a:r>
              <a:rPr lang="en-US" dirty="0"/>
              <a:t>Columbus, OH (2018)</a:t>
            </a:r>
          </a:p>
          <a:p>
            <a:r>
              <a:rPr lang="en-US" dirty="0"/>
              <a:t>Minneapolis / St. Paul (Twin Cities), MN (2018)</a:t>
            </a:r>
          </a:p>
          <a:p>
            <a:r>
              <a:rPr lang="en-US" dirty="0"/>
              <a:t>Biloxi, MS (2018)</a:t>
            </a:r>
          </a:p>
          <a:p>
            <a:r>
              <a:rPr lang="en-US" dirty="0"/>
              <a:t>Philadelphia, PA (2018)</a:t>
            </a:r>
          </a:p>
          <a:p>
            <a:r>
              <a:rPr lang="en-US" dirty="0"/>
              <a:t>Kahului, HI (Maui) (2018)</a:t>
            </a:r>
          </a:p>
          <a:p>
            <a:r>
              <a:rPr lang="en-US" dirty="0"/>
              <a:t>Honolulu, HI (Oahu) (2018)</a:t>
            </a:r>
          </a:p>
        </p:txBody>
      </p:sp>
      <p:pic>
        <p:nvPicPr>
          <p:cNvPr id="192" name="Picture 19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4232" y="269354"/>
            <a:ext cx="1760110" cy="1973578"/>
          </a:xfrm>
          <a:prstGeom prst="rect">
            <a:avLst/>
          </a:prstGeom>
        </p:spPr>
      </p:pic>
      <p:pic>
        <p:nvPicPr>
          <p:cNvPr id="4" name="Picture 3">
            <a:extLst>
              <a:ext uri="{FF2B5EF4-FFF2-40B4-BE49-F238E27FC236}">
                <a16:creationId xmlns:a16="http://schemas.microsoft.com/office/drawing/2014/main" id="{71CB6553-FA9C-4852-AEE3-817AB59391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51120" y="2209462"/>
            <a:ext cx="6763988" cy="4369853"/>
          </a:xfrm>
          <a:prstGeom prst="rect">
            <a:avLst/>
          </a:prstGeom>
        </p:spPr>
      </p:pic>
    </p:spTree>
    <p:extLst>
      <p:ext uri="{BB962C8B-B14F-4D97-AF65-F5344CB8AC3E}">
        <p14:creationId xmlns:p14="http://schemas.microsoft.com/office/powerpoint/2010/main" val="1997308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t>Team-based training model</a:t>
            </a:r>
          </a:p>
        </p:txBody>
      </p:sp>
      <p:sp>
        <p:nvSpPr>
          <p:cNvPr id="7" name="Oval 6"/>
          <p:cNvSpPr/>
          <p:nvPr/>
        </p:nvSpPr>
        <p:spPr>
          <a:xfrm>
            <a:off x="3742660" y="1779181"/>
            <a:ext cx="3778103" cy="1708297"/>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Core knowledge training </a:t>
            </a:r>
            <a:r>
              <a:rPr lang="en-US" dirty="0">
                <a:solidFill>
                  <a:schemeClr val="tx1"/>
                </a:solidFill>
              </a:rPr>
              <a:t>for hepatitis B and C</a:t>
            </a:r>
          </a:p>
        </p:txBody>
      </p:sp>
      <p:sp>
        <p:nvSpPr>
          <p:cNvPr id="8" name="Oval 7"/>
          <p:cNvSpPr/>
          <p:nvPr/>
        </p:nvSpPr>
        <p:spPr>
          <a:xfrm>
            <a:off x="1945758" y="3225213"/>
            <a:ext cx="2296632" cy="1453117"/>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t>Breakout session: Physician/Provider specific training</a:t>
            </a:r>
          </a:p>
        </p:txBody>
      </p:sp>
      <p:sp>
        <p:nvSpPr>
          <p:cNvPr id="9" name="Oval 8"/>
          <p:cNvSpPr/>
          <p:nvPr/>
        </p:nvSpPr>
        <p:spPr>
          <a:xfrm>
            <a:off x="7134447" y="3164954"/>
            <a:ext cx="2296632" cy="1453117"/>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t>Breakout session: Health care related professionals training</a:t>
            </a:r>
          </a:p>
        </p:txBody>
      </p:sp>
      <p:sp>
        <p:nvSpPr>
          <p:cNvPr id="10" name="Oval 9"/>
          <p:cNvSpPr/>
          <p:nvPr/>
        </p:nvSpPr>
        <p:spPr>
          <a:xfrm>
            <a:off x="3799367" y="4465563"/>
            <a:ext cx="3778103" cy="1708297"/>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Team-based Plan for addressing HBV and HCV</a:t>
            </a:r>
          </a:p>
        </p:txBody>
      </p:sp>
      <p:cxnSp>
        <p:nvCxnSpPr>
          <p:cNvPr id="12" name="Straight Connector 11"/>
          <p:cNvCxnSpPr>
            <a:stCxn id="7" idx="2"/>
            <a:endCxn id="8" idx="0"/>
          </p:cNvCxnSpPr>
          <p:nvPr/>
        </p:nvCxnSpPr>
        <p:spPr>
          <a:xfrm flipH="1">
            <a:off x="3094074" y="2633330"/>
            <a:ext cx="648586" cy="591883"/>
          </a:xfrm>
          <a:prstGeom prst="line">
            <a:avLst/>
          </a:prstGeom>
          <a:ln w="28575"/>
        </p:spPr>
        <p:style>
          <a:lnRef idx="1">
            <a:schemeClr val="dk1"/>
          </a:lnRef>
          <a:fillRef idx="0">
            <a:schemeClr val="dk1"/>
          </a:fillRef>
          <a:effectRef idx="0">
            <a:schemeClr val="dk1"/>
          </a:effectRef>
          <a:fontRef idx="minor">
            <a:schemeClr val="tx1"/>
          </a:fontRef>
        </p:style>
      </p:cxnSp>
      <p:cxnSp>
        <p:nvCxnSpPr>
          <p:cNvPr id="14" name="Straight Connector 13"/>
          <p:cNvCxnSpPr>
            <a:stCxn id="7" idx="6"/>
            <a:endCxn id="9" idx="0"/>
          </p:cNvCxnSpPr>
          <p:nvPr/>
        </p:nvCxnSpPr>
        <p:spPr>
          <a:xfrm>
            <a:off x="7520763" y="2633330"/>
            <a:ext cx="762000" cy="531624"/>
          </a:xfrm>
          <a:prstGeom prst="line">
            <a:avLst/>
          </a:prstGeom>
          <a:ln w="28575"/>
        </p:spPr>
        <p:style>
          <a:lnRef idx="1">
            <a:schemeClr val="dk1"/>
          </a:lnRef>
          <a:fillRef idx="0">
            <a:schemeClr val="dk1"/>
          </a:fillRef>
          <a:effectRef idx="0">
            <a:schemeClr val="dk1"/>
          </a:effectRef>
          <a:fontRef idx="minor">
            <a:schemeClr val="tx1"/>
          </a:fontRef>
        </p:style>
      </p:cxnSp>
      <p:cxnSp>
        <p:nvCxnSpPr>
          <p:cNvPr id="16" name="Straight Arrow Connector 15"/>
          <p:cNvCxnSpPr>
            <a:stCxn id="8" idx="4"/>
            <a:endCxn id="10" idx="2"/>
          </p:cNvCxnSpPr>
          <p:nvPr/>
        </p:nvCxnSpPr>
        <p:spPr>
          <a:xfrm>
            <a:off x="3094074" y="4678330"/>
            <a:ext cx="705293" cy="641382"/>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p:cNvCxnSpPr>
            <a:stCxn id="9" idx="4"/>
            <a:endCxn id="10" idx="6"/>
          </p:cNvCxnSpPr>
          <p:nvPr/>
        </p:nvCxnSpPr>
        <p:spPr>
          <a:xfrm flipH="1">
            <a:off x="7577470" y="4618071"/>
            <a:ext cx="705293" cy="701641"/>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4232" y="269354"/>
            <a:ext cx="1760110" cy="1973578"/>
          </a:xfrm>
          <a:prstGeom prst="rect">
            <a:avLst/>
          </a:prstGeom>
        </p:spPr>
      </p:pic>
    </p:spTree>
    <p:extLst>
      <p:ext uri="{BB962C8B-B14F-4D97-AF65-F5344CB8AC3E}">
        <p14:creationId xmlns:p14="http://schemas.microsoft.com/office/powerpoint/2010/main" val="2006358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t>Team-based training agenda</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999010378"/>
              </p:ext>
            </p:extLst>
          </p:nvPr>
        </p:nvGraphicFramePr>
        <p:xfrm>
          <a:off x="2939142" y="1680277"/>
          <a:ext cx="8654143" cy="4048760"/>
        </p:xfrm>
        <a:graphic>
          <a:graphicData uri="http://schemas.openxmlformats.org/drawingml/2006/table">
            <a:tbl>
              <a:tblPr firstRow="1" bandRow="1">
                <a:tableStyleId>{5C22544A-7EE6-4342-B048-85BDC9FD1C3A}</a:tableStyleId>
              </a:tblPr>
              <a:tblGrid>
                <a:gridCol w="2645229">
                  <a:extLst>
                    <a:ext uri="{9D8B030D-6E8A-4147-A177-3AD203B41FA5}">
                      <a16:colId xmlns:a16="http://schemas.microsoft.com/office/drawing/2014/main" val="20000"/>
                    </a:ext>
                  </a:extLst>
                </a:gridCol>
                <a:gridCol w="6008914">
                  <a:extLst>
                    <a:ext uri="{9D8B030D-6E8A-4147-A177-3AD203B41FA5}">
                      <a16:colId xmlns:a16="http://schemas.microsoft.com/office/drawing/2014/main" val="20001"/>
                    </a:ext>
                  </a:extLst>
                </a:gridCol>
              </a:tblGrid>
              <a:tr h="370840">
                <a:tc>
                  <a:txBody>
                    <a:bodyPr/>
                    <a:lstStyle/>
                    <a:p>
                      <a:r>
                        <a:rPr lang="en-US" dirty="0"/>
                        <a:t>Time</a:t>
                      </a:r>
                    </a:p>
                  </a:txBody>
                  <a:tcPr/>
                </a:tc>
                <a:tc>
                  <a:txBody>
                    <a:bodyPr/>
                    <a:lstStyle/>
                    <a:p>
                      <a:r>
                        <a:rPr lang="en-US" dirty="0"/>
                        <a:t>Training</a:t>
                      </a:r>
                      <a:r>
                        <a:rPr lang="en-US" baseline="0" dirty="0"/>
                        <a:t> Topic</a:t>
                      </a:r>
                      <a:endParaRPr lang="en-US" dirty="0"/>
                    </a:p>
                  </a:txBody>
                  <a:tcPr/>
                </a:tc>
                <a:extLst>
                  <a:ext uri="{0D108BD9-81ED-4DB2-BD59-A6C34878D82A}">
                    <a16:rowId xmlns:a16="http://schemas.microsoft.com/office/drawing/2014/main" val="10000"/>
                  </a:ext>
                </a:extLst>
              </a:tr>
              <a:tr h="370840">
                <a:tc>
                  <a:txBody>
                    <a:bodyPr/>
                    <a:lstStyle/>
                    <a:p>
                      <a:r>
                        <a:rPr lang="en-US" dirty="0"/>
                        <a:t>20 minutes</a:t>
                      </a:r>
                    </a:p>
                  </a:txBody>
                  <a:tcPr/>
                </a:tc>
                <a:tc>
                  <a:txBody>
                    <a:bodyPr/>
                    <a:lstStyle/>
                    <a:p>
                      <a:r>
                        <a:rPr lang="en-US" baseline="0" dirty="0"/>
                        <a:t>Check-in and Pre-test (10 min)</a:t>
                      </a:r>
                    </a:p>
                    <a:p>
                      <a:r>
                        <a:rPr lang="en-US" baseline="0" dirty="0"/>
                        <a:t>Introductions, Overview of training agenda</a:t>
                      </a:r>
                      <a:endParaRPr lang="en-US" dirty="0"/>
                    </a:p>
                  </a:txBody>
                  <a:tcPr/>
                </a:tc>
                <a:extLst>
                  <a:ext uri="{0D108BD9-81ED-4DB2-BD59-A6C34878D82A}">
                    <a16:rowId xmlns:a16="http://schemas.microsoft.com/office/drawing/2014/main" val="10001"/>
                  </a:ext>
                </a:extLst>
              </a:tr>
              <a:tr h="370840">
                <a:tc>
                  <a:txBody>
                    <a:bodyPr/>
                    <a:lstStyle/>
                    <a:p>
                      <a:r>
                        <a:rPr lang="en-US" dirty="0"/>
                        <a:t>60 minutes</a:t>
                      </a:r>
                    </a:p>
                  </a:txBody>
                  <a:tcPr/>
                </a:tc>
                <a:tc>
                  <a:txBody>
                    <a:bodyPr/>
                    <a:lstStyle/>
                    <a:p>
                      <a:r>
                        <a:rPr lang="en-US" dirty="0"/>
                        <a:t>Core Knowledge</a:t>
                      </a:r>
                      <a:r>
                        <a:rPr lang="en-US" baseline="0" dirty="0"/>
                        <a:t> training on Hepatitis B and C </a:t>
                      </a:r>
                      <a:endParaRPr lang="en-US" dirty="0"/>
                    </a:p>
                  </a:txBody>
                  <a:tcPr/>
                </a:tc>
                <a:extLst>
                  <a:ext uri="{0D108BD9-81ED-4DB2-BD59-A6C34878D82A}">
                    <a16:rowId xmlns:a16="http://schemas.microsoft.com/office/drawing/2014/main" val="10002"/>
                  </a:ext>
                </a:extLst>
              </a:tr>
              <a:tr h="370840">
                <a:tc>
                  <a:txBody>
                    <a:bodyPr/>
                    <a:lstStyle/>
                    <a:p>
                      <a:r>
                        <a:rPr lang="en-US" dirty="0"/>
                        <a:t>60 minutes</a:t>
                      </a:r>
                    </a:p>
                  </a:txBody>
                  <a:tcPr/>
                </a:tc>
                <a:tc>
                  <a:txBody>
                    <a:bodyPr/>
                    <a:lstStyle/>
                    <a:p>
                      <a:r>
                        <a:rPr lang="en-US" dirty="0"/>
                        <a:t>Break-out sessions</a:t>
                      </a:r>
                    </a:p>
                    <a:p>
                      <a:r>
                        <a:rPr lang="en-US" dirty="0"/>
                        <a:t>Group 1: Physicians / Providers</a:t>
                      </a:r>
                    </a:p>
                    <a:p>
                      <a:r>
                        <a:rPr lang="en-US" dirty="0"/>
                        <a:t>Group 2: Health-care</a:t>
                      </a:r>
                      <a:r>
                        <a:rPr lang="en-US" baseline="0" dirty="0"/>
                        <a:t> related professions and support staff</a:t>
                      </a:r>
                    </a:p>
                  </a:txBody>
                  <a:tcPr/>
                </a:tc>
                <a:extLst>
                  <a:ext uri="{0D108BD9-81ED-4DB2-BD59-A6C34878D82A}">
                    <a16:rowId xmlns:a16="http://schemas.microsoft.com/office/drawing/2014/main" val="10003"/>
                  </a:ext>
                </a:extLst>
              </a:tr>
              <a:tr h="370840">
                <a:tc>
                  <a:txBody>
                    <a:bodyPr/>
                    <a:lstStyle/>
                    <a:p>
                      <a:r>
                        <a:rPr lang="en-US" dirty="0"/>
                        <a:t>30 minutes</a:t>
                      </a:r>
                    </a:p>
                  </a:txBody>
                  <a:tcPr/>
                </a:tc>
                <a:tc>
                  <a:txBody>
                    <a:bodyPr/>
                    <a:lstStyle/>
                    <a:p>
                      <a:r>
                        <a:rPr lang="en-US" dirty="0"/>
                        <a:t>Networking Meal</a:t>
                      </a:r>
                    </a:p>
                  </a:txBody>
                  <a:tcPr/>
                </a:tc>
                <a:extLst>
                  <a:ext uri="{0D108BD9-81ED-4DB2-BD59-A6C34878D82A}">
                    <a16:rowId xmlns:a16="http://schemas.microsoft.com/office/drawing/2014/main" val="10004"/>
                  </a:ext>
                </a:extLst>
              </a:tr>
              <a:tr h="370840">
                <a:tc>
                  <a:txBody>
                    <a:bodyPr/>
                    <a:lstStyle/>
                    <a:p>
                      <a:r>
                        <a:rPr lang="en-US" dirty="0"/>
                        <a:t>40 minutes</a:t>
                      </a:r>
                    </a:p>
                  </a:txBody>
                  <a:tcPr/>
                </a:tc>
                <a:tc>
                  <a:txBody>
                    <a:bodyPr/>
                    <a:lstStyle/>
                    <a:p>
                      <a:r>
                        <a:rPr lang="en-US" dirty="0"/>
                        <a:t>Team-based model training w/ hands-on activities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Participants discuss and design </a:t>
                      </a:r>
                      <a:r>
                        <a:rPr lang="en-US" baseline="0" dirty="0"/>
                        <a:t>t</a:t>
                      </a:r>
                      <a:r>
                        <a:rPr lang="en-US" dirty="0"/>
                        <a:t>eam-based protocol</a:t>
                      </a:r>
                    </a:p>
                  </a:txBody>
                  <a:tcPr/>
                </a:tc>
                <a:extLst>
                  <a:ext uri="{0D108BD9-81ED-4DB2-BD59-A6C34878D82A}">
                    <a16:rowId xmlns:a16="http://schemas.microsoft.com/office/drawing/2014/main" val="10005"/>
                  </a:ext>
                </a:extLst>
              </a:tr>
              <a:tr h="370840">
                <a:tc>
                  <a:txBody>
                    <a:bodyPr/>
                    <a:lstStyle/>
                    <a:p>
                      <a:r>
                        <a:rPr lang="en-US" dirty="0"/>
                        <a:t>10 minutes</a:t>
                      </a:r>
                    </a:p>
                  </a:txBody>
                  <a:tcPr/>
                </a:tc>
                <a:tc>
                  <a:txBody>
                    <a:bodyPr/>
                    <a:lstStyle/>
                    <a:p>
                      <a:r>
                        <a:rPr lang="en-US" dirty="0"/>
                        <a:t>Post-test and Training evaluations</a:t>
                      </a:r>
                    </a:p>
                  </a:txBody>
                  <a:tcPr/>
                </a:tc>
                <a:extLst>
                  <a:ext uri="{0D108BD9-81ED-4DB2-BD59-A6C34878D82A}">
                    <a16:rowId xmlns:a16="http://schemas.microsoft.com/office/drawing/2014/main" val="10006"/>
                  </a:ext>
                </a:extLst>
              </a:tr>
              <a:tr h="370840">
                <a:tc>
                  <a:txBody>
                    <a:bodyPr/>
                    <a:lstStyle/>
                    <a:p>
                      <a:r>
                        <a:rPr lang="en-US" dirty="0"/>
                        <a:t>10 – 20 minutes</a:t>
                      </a:r>
                    </a:p>
                  </a:txBody>
                  <a:tcPr/>
                </a:tc>
                <a:tc>
                  <a:txBody>
                    <a:bodyPr/>
                    <a:lstStyle/>
                    <a:p>
                      <a:r>
                        <a:rPr lang="en-US" dirty="0"/>
                        <a:t>Hand-out training Certificates &amp; Group pictures</a:t>
                      </a:r>
                    </a:p>
                  </a:txBody>
                  <a:tcPr/>
                </a:tc>
                <a:extLst>
                  <a:ext uri="{0D108BD9-81ED-4DB2-BD59-A6C34878D82A}">
                    <a16:rowId xmlns:a16="http://schemas.microsoft.com/office/drawing/2014/main" val="4160533562"/>
                  </a:ext>
                </a:extLst>
              </a:tr>
            </a:tbl>
          </a:graphicData>
        </a:graphic>
      </p:graphicFrame>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4232" y="269354"/>
            <a:ext cx="1760110" cy="1973578"/>
          </a:xfrm>
          <a:prstGeom prst="rect">
            <a:avLst/>
          </a:prstGeom>
        </p:spPr>
      </p:pic>
    </p:spTree>
    <p:extLst>
      <p:ext uri="{BB962C8B-B14F-4D97-AF65-F5344CB8AC3E}">
        <p14:creationId xmlns:p14="http://schemas.microsoft.com/office/powerpoint/2010/main" val="13624330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1946</TotalTime>
  <Words>7343</Words>
  <Application>Microsoft Office PowerPoint</Application>
  <PresentationFormat>Widescreen</PresentationFormat>
  <Paragraphs>543</Paragraphs>
  <Slides>57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57</vt:i4>
      </vt:variant>
    </vt:vector>
  </HeadingPairs>
  <TitlesOfParts>
    <vt:vector size="62" baseType="lpstr">
      <vt:lpstr>Arial</vt:lpstr>
      <vt:lpstr>Calibri</vt:lpstr>
      <vt:lpstr>Calibri Light</vt:lpstr>
      <vt:lpstr>Wingdings</vt:lpstr>
      <vt:lpstr>Office Theme</vt:lpstr>
      <vt:lpstr>Health Education for Liver Providers (H.E.L.P.) Team-based Training Program</vt:lpstr>
      <vt:lpstr>DISCLOSURE</vt:lpstr>
      <vt:lpstr>H.E.L.P. Team-based Training Program Background</vt:lpstr>
      <vt:lpstr>Curriculum Development Team and Faculty (2016-2018)</vt:lpstr>
      <vt:lpstr>Health Education for Liver Providers (H.E.L.P.) Team-based Training Program</vt:lpstr>
      <vt:lpstr>Health Education for Liver Providers (H.E.L.P.) Team-based Training Program</vt:lpstr>
      <vt:lpstr>Health Education for Liver Providers (H.E.L.P.) Team-based Training Program</vt:lpstr>
      <vt:lpstr>Team-based training model</vt:lpstr>
      <vt:lpstr>Team-based training agenda</vt:lpstr>
      <vt:lpstr>Activity #1: Introductions</vt:lpstr>
      <vt:lpstr>Part 1:  Core Knowledge Training</vt:lpstr>
      <vt:lpstr>What is hepatitis B and what causes this infection?</vt:lpstr>
      <vt:lpstr>How is HBV transmitted?</vt:lpstr>
      <vt:lpstr>How long does HBV survive outside the body?</vt:lpstr>
      <vt:lpstr>Who is at risk for HBV infection?</vt:lpstr>
      <vt:lpstr>PowerPoint Presentation</vt:lpstr>
      <vt:lpstr>What are the signs and symptoms of HBV infection?</vt:lpstr>
      <vt:lpstr>Acute HBV infection</vt:lpstr>
      <vt:lpstr>How likely is HBV infection to become chronic?</vt:lpstr>
      <vt:lpstr>Who should get screened / tested for hepatitis B?</vt:lpstr>
      <vt:lpstr>How common is hepatitis B among Asian Americans and Pacific Islanders (AAPIs)?</vt:lpstr>
      <vt:lpstr>Why should people get tested for hepatitis B if they don’t feel sick?</vt:lpstr>
      <vt:lpstr>Which tests should be ordered?</vt:lpstr>
      <vt:lpstr>What do all the hepatitis B serologic markers mean?</vt:lpstr>
      <vt:lpstr>What do all the hepatitis B serologic markers mean?</vt:lpstr>
      <vt:lpstr>PowerPoint Presentation</vt:lpstr>
      <vt:lpstr>How long does it take for blood to test HBsAg-positive after exposure to HBV?</vt:lpstr>
      <vt:lpstr>How is HBV infection treated?</vt:lpstr>
      <vt:lpstr>How is hepatitis B treated?</vt:lpstr>
      <vt:lpstr>What else can people with hepatitis B do to take care of their liver?</vt:lpstr>
      <vt:lpstr>Other things to consider when testing for hepatitis B:</vt:lpstr>
      <vt:lpstr>What is hepatitis C and what causes it?</vt:lpstr>
      <vt:lpstr>How is HCV transmitted?</vt:lpstr>
      <vt:lpstr>What are the signs and symptoms of the rare event of acute symptomatic HCV infection?</vt:lpstr>
      <vt:lpstr>What are the signs and symptoms of chronic HCV infection?</vt:lpstr>
      <vt:lpstr>Who should get screened / tested for HCV?</vt:lpstr>
      <vt:lpstr>What blood tests are used to detect HCV infection?</vt:lpstr>
      <vt:lpstr>PowerPoint Presentation</vt:lpstr>
      <vt:lpstr>HCV Testing FAQ</vt:lpstr>
      <vt:lpstr>HCV Testing FAQ (cont.)</vt:lpstr>
      <vt:lpstr>When might a specialist be consulted in the management of HCV-infected persons?</vt:lpstr>
      <vt:lpstr>What is the treatment for acute hepatitis C?</vt:lpstr>
      <vt:lpstr>What is the treatment for chronic hepatitis C?</vt:lpstr>
      <vt:lpstr>What topics should be discussed with patients who have HCV infection?</vt:lpstr>
      <vt:lpstr>Should HCV-infected persons be restricted from working in certain occupations or settings?</vt:lpstr>
      <vt:lpstr>What is the risk of HCV infection from a needle stick exposure to HCV-contaminated blood?</vt:lpstr>
      <vt:lpstr>PowerPoint Presentation</vt:lpstr>
      <vt:lpstr>What is the risk that an HCV-infected mother will spread HCV to her infant during birth?</vt:lpstr>
      <vt:lpstr>Other things to consider when testing for hepatitis C:</vt:lpstr>
      <vt:lpstr>PowerPoint Presentation</vt:lpstr>
      <vt:lpstr>Part 2:  Break-out Sessions</vt:lpstr>
      <vt:lpstr>Break-out Session Discussion: Physicians/Providers Group</vt:lpstr>
      <vt:lpstr>Break-out Session Discussion:  Health Care Related Professionals</vt:lpstr>
      <vt:lpstr>Part 3:  Team-based Plan</vt:lpstr>
      <vt:lpstr>Team-based Screening &amp; Linkage to Care Protocol Discussion</vt:lpstr>
      <vt:lpstr>Training Evaluation</vt:lpstr>
      <vt:lpstr>About Hep B Task Force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Trang</dc:creator>
  <cp:lastModifiedBy>Trang, Nga T. (Amy) (ntt4r)</cp:lastModifiedBy>
  <cp:revision>216</cp:revision>
  <cp:lastPrinted>2017-07-10T19:53:40Z</cp:lastPrinted>
  <dcterms:created xsi:type="dcterms:W3CDTF">2017-02-01T21:09:42Z</dcterms:created>
  <dcterms:modified xsi:type="dcterms:W3CDTF">2018-07-10T23:08:46Z</dcterms:modified>
</cp:coreProperties>
</file>